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3" r:id="rId2"/>
  </p:sldMasterIdLst>
  <p:notesMasterIdLst>
    <p:notesMasterId r:id="rId28"/>
  </p:notesMasterIdLst>
  <p:sldIdLst>
    <p:sldId id="274" r:id="rId3"/>
    <p:sldId id="291" r:id="rId4"/>
    <p:sldId id="258" r:id="rId5"/>
    <p:sldId id="259" r:id="rId6"/>
    <p:sldId id="276" r:id="rId7"/>
    <p:sldId id="292" r:id="rId8"/>
    <p:sldId id="277" r:id="rId9"/>
    <p:sldId id="294" r:id="rId10"/>
    <p:sldId id="289" r:id="rId11"/>
    <p:sldId id="278" r:id="rId12"/>
    <p:sldId id="299" r:id="rId13"/>
    <p:sldId id="268" r:id="rId14"/>
    <p:sldId id="281" r:id="rId15"/>
    <p:sldId id="301" r:id="rId16"/>
    <p:sldId id="282" r:id="rId17"/>
    <p:sldId id="283" r:id="rId18"/>
    <p:sldId id="270" r:id="rId19"/>
    <p:sldId id="271" r:id="rId20"/>
    <p:sldId id="303" r:id="rId21"/>
    <p:sldId id="296" r:id="rId22"/>
    <p:sldId id="304" r:id="rId23"/>
    <p:sldId id="297" r:id="rId24"/>
    <p:sldId id="305" r:id="rId25"/>
    <p:sldId id="298" r:id="rId26"/>
    <p:sldId id="295" r:id="rId27"/>
  </p:sldIdLst>
  <p:sldSz cx="9144000" cy="6858000" type="screen4x3"/>
  <p:notesSz cx="6858000" cy="9144000"/>
  <p:defaultText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C4E8D2"/>
    <a:srgbClr val="B7D5E7"/>
    <a:srgbClr val="EA3800"/>
    <a:srgbClr val="0065B0"/>
    <a:srgbClr val="005696"/>
    <a:srgbClr val="0096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85" autoAdjust="0"/>
    <p:restoredTop sz="85613" autoAdjust="0"/>
  </p:normalViewPr>
  <p:slideViewPr>
    <p:cSldViewPr>
      <p:cViewPr>
        <p:scale>
          <a:sx n="63" d="100"/>
          <a:sy n="63" d="100"/>
        </p:scale>
        <p:origin x="-159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065885-44AB-4EB0-A85A-D5795121514B}" type="datetimeFigureOut">
              <a:rPr lang="en-US" smtClean="0"/>
              <a:t>2/22/2016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054083-A86F-4447-BD0A-9EAF7E15F3D6}" type="slidenum">
              <a:rPr lang="en-US" smtClean="0"/>
              <a:t>‹#›</a:t>
            </a:fld>
            <a:endParaRPr lang="en-US"/>
          </a:p>
        </p:txBody>
      </p:sp>
    </p:spTree>
    <p:extLst>
      <p:ext uri="{BB962C8B-B14F-4D97-AF65-F5344CB8AC3E}">
        <p14:creationId xmlns:p14="http://schemas.microsoft.com/office/powerpoint/2010/main" val="163413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Vitamin B12 deficiency: consumption</a:t>
            </a:r>
            <a:r>
              <a:rPr lang="en-US" baseline="0" dirty="0" smtClean="0"/>
              <a:t> by the bacteria.</a:t>
            </a:r>
          </a:p>
          <a:p>
            <a:r>
              <a:rPr lang="en-US" baseline="0" dirty="0" smtClean="0"/>
              <a:t>Vitamin A and D: fat soluble vitamins. Vitamin K is normal because it is produced by the bacteria.</a:t>
            </a:r>
          </a:p>
          <a:p>
            <a:r>
              <a:rPr lang="en-US" baseline="0" dirty="0" smtClean="0"/>
              <a:t>Diarrhoea: malabsorbed oligosaccharides; </a:t>
            </a:r>
            <a:r>
              <a:rPr lang="en-US" baseline="0" dirty="0" err="1" smtClean="0"/>
              <a:t>hyperosmolality</a:t>
            </a:r>
            <a:r>
              <a:rPr lang="en-US" baseline="0" dirty="0" smtClean="0"/>
              <a:t>.</a:t>
            </a:r>
          </a:p>
        </p:txBody>
      </p:sp>
      <p:sp>
        <p:nvSpPr>
          <p:cNvPr id="4" name="Slide Number Placeholder 3"/>
          <p:cNvSpPr>
            <a:spLocks noGrp="1"/>
          </p:cNvSpPr>
          <p:nvPr>
            <p:ph type="sldNum" sz="quarter" idx="10"/>
          </p:nvPr>
        </p:nvSpPr>
        <p:spPr/>
        <p:txBody>
          <a:bodyPr/>
          <a:lstStyle/>
          <a:p>
            <a:fld id="{60054083-A86F-4447-BD0A-9EAF7E15F3D6}" type="slidenum">
              <a:rPr lang="en-US" smtClean="0"/>
              <a:t>4</a:t>
            </a:fld>
            <a:endParaRPr lang="en-US"/>
          </a:p>
        </p:txBody>
      </p:sp>
    </p:spTree>
    <p:extLst>
      <p:ext uri="{BB962C8B-B14F-4D97-AF65-F5344CB8AC3E}">
        <p14:creationId xmlns:p14="http://schemas.microsoft.com/office/powerpoint/2010/main" val="430839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Colonic epithelia resist Shigella invasion in their luminal surface that</a:t>
            </a:r>
            <a:r>
              <a:rPr lang="en-US" baseline="0" dirty="0" smtClean="0"/>
              <a:t> is why it have to invade them from their basal surface.</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8</a:t>
            </a:fld>
            <a:endParaRPr lang="en-US"/>
          </a:p>
        </p:txBody>
      </p:sp>
    </p:spTree>
    <p:extLst>
      <p:ext uri="{BB962C8B-B14F-4D97-AF65-F5344CB8AC3E}">
        <p14:creationId xmlns:p14="http://schemas.microsoft.com/office/powerpoint/2010/main" val="2062752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feeling of the need to evacuate the bowels, with little or no stool passed.</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9</a:t>
            </a:fld>
            <a:endParaRPr lang="en-US"/>
          </a:p>
        </p:txBody>
      </p:sp>
    </p:spTree>
    <p:extLst>
      <p:ext uri="{BB962C8B-B14F-4D97-AF65-F5344CB8AC3E}">
        <p14:creationId xmlns:p14="http://schemas.microsoft.com/office/powerpoint/2010/main" val="1188755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Shigellosis like infection; invasion and toxin production.</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14</a:t>
            </a:fld>
            <a:endParaRPr lang="en-US"/>
          </a:p>
        </p:txBody>
      </p:sp>
    </p:spTree>
    <p:extLst>
      <p:ext uri="{BB962C8B-B14F-4D97-AF65-F5344CB8AC3E}">
        <p14:creationId xmlns:p14="http://schemas.microsoft.com/office/powerpoint/2010/main" val="743950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Shigellosis like infection; invasion and toxin production</a:t>
            </a:r>
            <a:r>
              <a:rPr lang="en-US" dirty="0" smtClean="0"/>
              <a:t>.</a:t>
            </a:r>
          </a:p>
          <a:p>
            <a:r>
              <a:rPr lang="en-US" dirty="0" smtClean="0"/>
              <a:t> GBS: pain and gait difficulty. Lower extremity symmetric weakness may ascend over hours to days to involve the arms and the muscles of respiration. In cranial neuropathy, the facial nerve is most commonly affected. Autonomic dysfunction occurs in approximately one-half of children with GBS.</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15</a:t>
            </a:fld>
            <a:endParaRPr lang="en-US"/>
          </a:p>
        </p:txBody>
      </p:sp>
    </p:spTree>
    <p:extLst>
      <p:ext uri="{BB962C8B-B14F-4D97-AF65-F5344CB8AC3E}">
        <p14:creationId xmlns:p14="http://schemas.microsoft.com/office/powerpoint/2010/main" val="743950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Antibiotics</a:t>
            </a:r>
            <a:r>
              <a:rPr lang="en-US" baseline="0" dirty="0" smtClean="0"/>
              <a:t> reduce the number of competing normal flora.</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17</a:t>
            </a:fld>
            <a:endParaRPr lang="en-US"/>
          </a:p>
        </p:txBody>
      </p:sp>
    </p:spTree>
    <p:extLst>
      <p:ext uri="{BB962C8B-B14F-4D97-AF65-F5344CB8AC3E}">
        <p14:creationId xmlns:p14="http://schemas.microsoft.com/office/powerpoint/2010/main" val="115116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XLD= xylose lysine deoxycholate agar. </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21</a:t>
            </a:fld>
            <a:endParaRPr lang="en-US"/>
          </a:p>
        </p:txBody>
      </p:sp>
    </p:spTree>
    <p:extLst>
      <p:ext uri="{BB962C8B-B14F-4D97-AF65-F5344CB8AC3E}">
        <p14:creationId xmlns:p14="http://schemas.microsoft.com/office/powerpoint/2010/main" val="3550691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XLD= xylose lysine deoxycholate agar. </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t>22</a:t>
            </a:fld>
            <a:endParaRPr lang="en-US"/>
          </a:p>
        </p:txBody>
      </p:sp>
    </p:spTree>
    <p:extLst>
      <p:ext uri="{BB962C8B-B14F-4D97-AF65-F5344CB8AC3E}">
        <p14:creationId xmlns:p14="http://schemas.microsoft.com/office/powerpoint/2010/main" val="3550691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XLD= xylose lysine deoxycholate agar. </a:t>
            </a:r>
            <a:endParaRPr lang="en-US" dirty="0"/>
          </a:p>
        </p:txBody>
      </p:sp>
      <p:sp>
        <p:nvSpPr>
          <p:cNvPr id="4" name="Slide Number Placeholder 3"/>
          <p:cNvSpPr>
            <a:spLocks noGrp="1"/>
          </p:cNvSpPr>
          <p:nvPr>
            <p:ph type="sldNum" sz="quarter" idx="10"/>
          </p:nvPr>
        </p:nvSpPr>
        <p:spPr/>
        <p:txBody>
          <a:bodyPr/>
          <a:lstStyle/>
          <a:p>
            <a:fld id="{60054083-A86F-4447-BD0A-9EAF7E15F3D6}"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3550691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2769A4-599D-4787-9BC1-50CC2FD3588A}" type="datetimeFigureOut">
              <a:rPr lang="ar-AE" smtClean="0"/>
              <a:t>14/05/1437</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769A4-599D-4787-9BC1-50CC2FD3588A}" type="datetimeFigureOut">
              <a:rPr lang="ar-AE" smtClean="0"/>
              <a:t>14/05/1437</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769A4-599D-4787-9BC1-50CC2FD3588A}" type="datetimeFigureOut">
              <a:rPr lang="ar-AE" smtClean="0"/>
              <a:t>14/05/1437</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8804928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5" name="Footer Placeholder 4"/>
          <p:cNvSpPr>
            <a:spLocks noGrp="1"/>
          </p:cNvSpPr>
          <p:nvPr>
            <p:ph type="ftr" sz="quarter" idx="11"/>
          </p:nvPr>
        </p:nvSpPr>
        <p:spPr/>
        <p:txBody>
          <a:bodyPr/>
          <a:lstStyle/>
          <a:p>
            <a:endParaRPr lang="ar-AE">
              <a:solidFill>
                <a:srgbClr val="000000">
                  <a:tint val="75000"/>
                </a:srgbClr>
              </a:solidFill>
            </a:endParaRPr>
          </a:p>
        </p:txBody>
      </p:sp>
      <p:sp>
        <p:nvSpPr>
          <p:cNvPr id="6" name="Slide Number Placeholder 5"/>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191325722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5" name="Footer Placeholder 4"/>
          <p:cNvSpPr>
            <a:spLocks noGrp="1"/>
          </p:cNvSpPr>
          <p:nvPr>
            <p:ph type="ftr" sz="quarter" idx="11"/>
          </p:nvPr>
        </p:nvSpPr>
        <p:spPr/>
        <p:txBody>
          <a:bodyPr/>
          <a:lstStyle/>
          <a:p>
            <a:endParaRPr lang="ar-AE">
              <a:solidFill>
                <a:srgbClr val="000000">
                  <a:tint val="75000"/>
                </a:srgbClr>
              </a:solidFill>
            </a:endParaRPr>
          </a:p>
        </p:txBody>
      </p:sp>
      <p:sp>
        <p:nvSpPr>
          <p:cNvPr id="6" name="Slide Number Placeholder 5"/>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344380279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5" name="Footer Placeholder 4"/>
          <p:cNvSpPr>
            <a:spLocks noGrp="1"/>
          </p:cNvSpPr>
          <p:nvPr>
            <p:ph type="ftr" sz="quarter" idx="11"/>
          </p:nvPr>
        </p:nvSpPr>
        <p:spPr/>
        <p:txBody>
          <a:bodyPr/>
          <a:lstStyle/>
          <a:p>
            <a:endParaRPr lang="ar-AE">
              <a:solidFill>
                <a:srgbClr val="000000">
                  <a:tint val="75000"/>
                </a:srgbClr>
              </a:solidFill>
            </a:endParaRPr>
          </a:p>
        </p:txBody>
      </p:sp>
      <p:sp>
        <p:nvSpPr>
          <p:cNvPr id="6" name="Slide Number Placeholder 5"/>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113151543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6" name="Footer Placeholder 5"/>
          <p:cNvSpPr>
            <a:spLocks noGrp="1"/>
          </p:cNvSpPr>
          <p:nvPr>
            <p:ph type="ftr" sz="quarter" idx="11"/>
          </p:nvPr>
        </p:nvSpPr>
        <p:spPr/>
        <p:txBody>
          <a:bodyPr/>
          <a:lstStyle/>
          <a:p>
            <a:endParaRPr lang="ar-AE">
              <a:solidFill>
                <a:srgbClr val="000000">
                  <a:tint val="75000"/>
                </a:srgbClr>
              </a:solidFill>
            </a:endParaRPr>
          </a:p>
        </p:txBody>
      </p:sp>
      <p:sp>
        <p:nvSpPr>
          <p:cNvPr id="7" name="Slide Number Placeholder 6"/>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288063642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8" name="Footer Placeholder 7"/>
          <p:cNvSpPr>
            <a:spLocks noGrp="1"/>
          </p:cNvSpPr>
          <p:nvPr>
            <p:ph type="ftr" sz="quarter" idx="11"/>
          </p:nvPr>
        </p:nvSpPr>
        <p:spPr/>
        <p:txBody>
          <a:bodyPr/>
          <a:lstStyle/>
          <a:p>
            <a:endParaRPr lang="ar-AE">
              <a:solidFill>
                <a:srgbClr val="000000">
                  <a:tint val="75000"/>
                </a:srgbClr>
              </a:solidFill>
            </a:endParaRPr>
          </a:p>
        </p:txBody>
      </p:sp>
      <p:sp>
        <p:nvSpPr>
          <p:cNvPr id="9" name="Slide Number Placeholder 8"/>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54206141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4" name="Footer Placeholder 3"/>
          <p:cNvSpPr>
            <a:spLocks noGrp="1"/>
          </p:cNvSpPr>
          <p:nvPr>
            <p:ph type="ftr" sz="quarter" idx="11"/>
          </p:nvPr>
        </p:nvSpPr>
        <p:spPr/>
        <p:txBody>
          <a:bodyPr/>
          <a:lstStyle/>
          <a:p>
            <a:endParaRPr lang="ar-AE">
              <a:solidFill>
                <a:srgbClr val="000000">
                  <a:tint val="75000"/>
                </a:srgbClr>
              </a:solidFill>
            </a:endParaRPr>
          </a:p>
        </p:txBody>
      </p:sp>
      <p:sp>
        <p:nvSpPr>
          <p:cNvPr id="5" name="Slide Number Placeholder 4"/>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392449334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3" name="Footer Placeholder 2"/>
          <p:cNvSpPr>
            <a:spLocks noGrp="1"/>
          </p:cNvSpPr>
          <p:nvPr>
            <p:ph type="ftr" sz="quarter" idx="11"/>
          </p:nvPr>
        </p:nvSpPr>
        <p:spPr/>
        <p:txBody>
          <a:bodyPr/>
          <a:lstStyle/>
          <a:p>
            <a:endParaRPr lang="ar-AE">
              <a:solidFill>
                <a:srgbClr val="000000">
                  <a:tint val="75000"/>
                </a:srgbClr>
              </a:solidFill>
            </a:endParaRPr>
          </a:p>
        </p:txBody>
      </p:sp>
      <p:sp>
        <p:nvSpPr>
          <p:cNvPr id="4" name="Slide Number Placeholder 3"/>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310723599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12769A4-599D-4787-9BC1-50CC2FD3588A}" type="datetimeFigureOut">
              <a:rPr lang="ar-AE" smtClean="0"/>
              <a:t>14/05/1437</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6" name="Footer Placeholder 5"/>
          <p:cNvSpPr>
            <a:spLocks noGrp="1"/>
          </p:cNvSpPr>
          <p:nvPr>
            <p:ph type="ftr" sz="quarter" idx="11"/>
          </p:nvPr>
        </p:nvSpPr>
        <p:spPr/>
        <p:txBody>
          <a:bodyPr/>
          <a:lstStyle/>
          <a:p>
            <a:endParaRPr lang="ar-AE">
              <a:solidFill>
                <a:srgbClr val="000000">
                  <a:tint val="75000"/>
                </a:srgbClr>
              </a:solidFill>
            </a:endParaRPr>
          </a:p>
        </p:txBody>
      </p:sp>
      <p:sp>
        <p:nvSpPr>
          <p:cNvPr id="7" name="Slide Number Placeholder 6"/>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278857834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6" name="Footer Placeholder 5"/>
          <p:cNvSpPr>
            <a:spLocks noGrp="1"/>
          </p:cNvSpPr>
          <p:nvPr>
            <p:ph type="ftr" sz="quarter" idx="11"/>
          </p:nvPr>
        </p:nvSpPr>
        <p:spPr/>
        <p:txBody>
          <a:bodyPr/>
          <a:lstStyle/>
          <a:p>
            <a:endParaRPr lang="ar-AE">
              <a:solidFill>
                <a:srgbClr val="000000">
                  <a:tint val="75000"/>
                </a:srgbClr>
              </a:solidFill>
            </a:endParaRPr>
          </a:p>
        </p:txBody>
      </p:sp>
      <p:sp>
        <p:nvSpPr>
          <p:cNvPr id="7" name="Slide Number Placeholder 6"/>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extLst>
      <p:ext uri="{BB962C8B-B14F-4D97-AF65-F5344CB8AC3E}">
        <p14:creationId xmlns:p14="http://schemas.microsoft.com/office/powerpoint/2010/main" val="407025335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5" name="Footer Placeholder 4"/>
          <p:cNvSpPr>
            <a:spLocks noGrp="1"/>
          </p:cNvSpPr>
          <p:nvPr>
            <p:ph type="ftr" sz="quarter" idx="11"/>
          </p:nvPr>
        </p:nvSpPr>
        <p:spPr/>
        <p:txBody>
          <a:bodyPr/>
          <a:lstStyle/>
          <a:p>
            <a:endParaRPr lang="ar-AE">
              <a:solidFill>
                <a:srgbClr val="000000">
                  <a:tint val="75000"/>
                </a:srgbClr>
              </a:solidFill>
            </a:endParaRPr>
          </a:p>
        </p:txBody>
      </p:sp>
      <p:sp>
        <p:nvSpPr>
          <p:cNvPr id="6" name="Slide Number Placeholder 5"/>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365585255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5" name="Footer Placeholder 4"/>
          <p:cNvSpPr>
            <a:spLocks noGrp="1"/>
          </p:cNvSpPr>
          <p:nvPr>
            <p:ph type="ftr" sz="quarter" idx="11"/>
          </p:nvPr>
        </p:nvSpPr>
        <p:spPr/>
        <p:txBody>
          <a:bodyPr/>
          <a:lstStyle/>
          <a:p>
            <a:endParaRPr lang="ar-AE">
              <a:solidFill>
                <a:srgbClr val="000000">
                  <a:tint val="75000"/>
                </a:srgbClr>
              </a:solidFill>
            </a:endParaRPr>
          </a:p>
        </p:txBody>
      </p:sp>
      <p:sp>
        <p:nvSpPr>
          <p:cNvPr id="6" name="Slide Number Placeholder 5"/>
          <p:cNvSpPr>
            <a:spLocks noGrp="1"/>
          </p:cNvSpPr>
          <p:nvPr>
            <p:ph type="sldNum" sz="quarter" idx="12"/>
          </p:nvPr>
        </p:nvSpPr>
        <p:spPr/>
        <p:txBody>
          <a:body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Tree>
    <p:extLst>
      <p:ext uri="{BB962C8B-B14F-4D97-AF65-F5344CB8AC3E}">
        <p14:creationId xmlns:p14="http://schemas.microsoft.com/office/powerpoint/2010/main" val="55075450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6060510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2769A4-599D-4787-9BC1-50CC2FD3588A}" type="datetimeFigureOut">
              <a:rPr lang="ar-AE" smtClean="0"/>
              <a:t>14/05/1437</a:t>
            </a:fld>
            <a:endParaRPr lang="ar-AE"/>
          </a:p>
        </p:txBody>
      </p:sp>
      <p:sp>
        <p:nvSpPr>
          <p:cNvPr id="5" name="Footer Placeholder 4"/>
          <p:cNvSpPr>
            <a:spLocks noGrp="1"/>
          </p:cNvSpPr>
          <p:nvPr>
            <p:ph type="ftr" sz="quarter" idx="11"/>
          </p:nvPr>
        </p:nvSpPr>
        <p:spPr/>
        <p:txBody>
          <a:bodyPr/>
          <a:lstStyle/>
          <a:p>
            <a:endParaRPr lang="ar-AE"/>
          </a:p>
        </p:txBody>
      </p:sp>
      <p:sp>
        <p:nvSpPr>
          <p:cNvPr id="6" name="Slide Number Placeholder 5"/>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2769A4-599D-4787-9BC1-50CC2FD3588A}" type="datetimeFigureOut">
              <a:rPr lang="ar-AE" smtClean="0"/>
              <a:t>14/05/1437</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2769A4-599D-4787-9BC1-50CC2FD3588A}" type="datetimeFigureOut">
              <a:rPr lang="ar-AE" smtClean="0"/>
              <a:t>14/05/1437</a:t>
            </a:fld>
            <a:endParaRPr lang="ar-AE"/>
          </a:p>
        </p:txBody>
      </p:sp>
      <p:sp>
        <p:nvSpPr>
          <p:cNvPr id="8" name="Footer Placeholder 7"/>
          <p:cNvSpPr>
            <a:spLocks noGrp="1"/>
          </p:cNvSpPr>
          <p:nvPr>
            <p:ph type="ftr" sz="quarter" idx="11"/>
          </p:nvPr>
        </p:nvSpPr>
        <p:spPr/>
        <p:txBody>
          <a:bodyPr/>
          <a:lstStyle/>
          <a:p>
            <a:endParaRPr lang="ar-AE"/>
          </a:p>
        </p:txBody>
      </p:sp>
      <p:sp>
        <p:nvSpPr>
          <p:cNvPr id="9" name="Slide Number Placeholder 8"/>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2769A4-599D-4787-9BC1-50CC2FD3588A}" type="datetimeFigureOut">
              <a:rPr lang="ar-AE" smtClean="0"/>
              <a:t>14/05/1437</a:t>
            </a:fld>
            <a:endParaRPr lang="ar-AE"/>
          </a:p>
        </p:txBody>
      </p:sp>
      <p:sp>
        <p:nvSpPr>
          <p:cNvPr id="4" name="Footer Placeholder 3"/>
          <p:cNvSpPr>
            <a:spLocks noGrp="1"/>
          </p:cNvSpPr>
          <p:nvPr>
            <p:ph type="ftr" sz="quarter" idx="11"/>
          </p:nvPr>
        </p:nvSpPr>
        <p:spPr/>
        <p:txBody>
          <a:bodyPr/>
          <a:lstStyle/>
          <a:p>
            <a:endParaRPr lang="ar-AE"/>
          </a:p>
        </p:txBody>
      </p:sp>
      <p:sp>
        <p:nvSpPr>
          <p:cNvPr id="5" name="Slide Number Placeholder 4"/>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2769A4-599D-4787-9BC1-50CC2FD3588A}" type="datetimeFigureOut">
              <a:rPr lang="ar-AE" smtClean="0"/>
              <a:t>14/05/1437</a:t>
            </a:fld>
            <a:endParaRPr lang="ar-AE"/>
          </a:p>
        </p:txBody>
      </p:sp>
      <p:sp>
        <p:nvSpPr>
          <p:cNvPr id="3" name="Footer Placeholder 2"/>
          <p:cNvSpPr>
            <a:spLocks noGrp="1"/>
          </p:cNvSpPr>
          <p:nvPr>
            <p:ph type="ftr" sz="quarter" idx="11"/>
          </p:nvPr>
        </p:nvSpPr>
        <p:spPr/>
        <p:txBody>
          <a:bodyPr/>
          <a:lstStyle/>
          <a:p>
            <a:endParaRPr lang="ar-AE"/>
          </a:p>
        </p:txBody>
      </p:sp>
      <p:sp>
        <p:nvSpPr>
          <p:cNvPr id="4" name="Slide Number Placeholder 3"/>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769A4-599D-4787-9BC1-50CC2FD3588A}" type="datetimeFigureOut">
              <a:rPr lang="ar-AE" smtClean="0"/>
              <a:t>14/05/1437</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A92B3ED1-FA92-4082-9060-4AD5F0CB58EF}" type="slidenum">
              <a:rPr lang="ar-AE" smtClean="0"/>
              <a:t>‹#›</a:t>
            </a:fld>
            <a:endParaRPr lang="ar-AE"/>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769A4-599D-4787-9BC1-50CC2FD3588A}" type="datetimeFigureOut">
              <a:rPr lang="ar-AE" smtClean="0"/>
              <a:t>14/05/1437</a:t>
            </a:fld>
            <a:endParaRPr lang="ar-AE"/>
          </a:p>
        </p:txBody>
      </p:sp>
      <p:sp>
        <p:nvSpPr>
          <p:cNvPr id="6" name="Footer Placeholder 5"/>
          <p:cNvSpPr>
            <a:spLocks noGrp="1"/>
          </p:cNvSpPr>
          <p:nvPr>
            <p:ph type="ftr" sz="quarter" idx="11"/>
          </p:nvPr>
        </p:nvSpPr>
        <p:spPr/>
        <p:txBody>
          <a:bodyPr/>
          <a:lstStyle/>
          <a:p>
            <a:endParaRPr lang="ar-AE"/>
          </a:p>
        </p:txBody>
      </p:sp>
      <p:sp>
        <p:nvSpPr>
          <p:cNvPr id="7" name="Slide Number Placeholder 6"/>
          <p:cNvSpPr>
            <a:spLocks noGrp="1"/>
          </p:cNvSpPr>
          <p:nvPr>
            <p:ph type="sldNum" sz="quarter" idx="12"/>
          </p:nvPr>
        </p:nvSpPr>
        <p:spPr/>
        <p:txBody>
          <a:bodyPr/>
          <a:lstStyle/>
          <a:p>
            <a:fld id="{A92B3ED1-FA92-4082-9060-4AD5F0CB58EF}" type="slidenum">
              <a:rPr lang="ar-AE" smtClean="0"/>
              <a:t>‹#›</a:t>
            </a:fld>
            <a:endParaRPr lang="ar-AE"/>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F12769A4-599D-4787-9BC1-50CC2FD3588A}" type="datetimeFigureOut">
              <a:rPr lang="ar-AE" smtClean="0"/>
              <a:t>14/05/1437</a:t>
            </a:fld>
            <a:endParaRPr lang="ar-AE"/>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ar-AE"/>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A92B3ED1-FA92-4082-9060-4AD5F0CB58EF}" type="slidenum">
              <a:rPr lang="ar-AE" smtClean="0"/>
              <a:t>‹#›</a:t>
            </a:fld>
            <a:endParaRPr lang="ar-AE"/>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F12769A4-599D-4787-9BC1-50CC2FD3588A}" type="datetimeFigureOut">
              <a:rPr lang="ar-AE" smtClean="0">
                <a:solidFill>
                  <a:srgbClr val="000000">
                    <a:tint val="75000"/>
                  </a:srgbClr>
                </a:solidFill>
              </a:rPr>
              <a:pPr/>
              <a:t>14/05/1437</a:t>
            </a:fld>
            <a:endParaRPr lang="ar-AE">
              <a:solidFill>
                <a:srgbClr val="000000">
                  <a:tint val="75000"/>
                </a:srgbClr>
              </a:solidFill>
            </a:endParaRPr>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ar-AE">
              <a:solidFill>
                <a:srgbClr val="000000">
                  <a:tint val="75000"/>
                </a:srgbClr>
              </a:solidFill>
            </a:endParaRPr>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A92B3ED1-FA92-4082-9060-4AD5F0CB58EF}" type="slidenum">
              <a:rPr lang="ar-AE" smtClean="0">
                <a:solidFill>
                  <a:srgbClr val="000000">
                    <a:tint val="75000"/>
                  </a:srgbClr>
                </a:solidFill>
              </a:rPr>
              <a:pPr/>
              <a:t>‹#›</a:t>
            </a:fld>
            <a:endParaRPr lang="ar-AE">
              <a:solidFill>
                <a:srgbClr val="000000">
                  <a:tint val="75000"/>
                </a:srgbClr>
              </a:solidFill>
            </a:endParaRPr>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rgbClr val="000000"/>
                </a:solidFill>
              </a:ln>
              <a:solidFill>
                <a:srgbClr val="000000"/>
              </a:solidFill>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solidFill>
                <a:srgbClr val="000000"/>
              </a:solidFill>
            </a:endParaRPr>
          </a:p>
        </p:txBody>
      </p:sp>
    </p:spTree>
    <p:extLst>
      <p:ext uri="{BB962C8B-B14F-4D97-AF65-F5344CB8AC3E}">
        <p14:creationId xmlns:p14="http://schemas.microsoft.com/office/powerpoint/2010/main" val="581137242"/>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980728"/>
            <a:ext cx="7117180" cy="3796653"/>
          </a:xfrm>
          <a:ln w="76200">
            <a:solidFill>
              <a:schemeClr val="accent1"/>
            </a:solidFill>
          </a:ln>
        </p:spPr>
        <p:txBody>
          <a:bodyPr/>
          <a:lstStyle/>
          <a:p>
            <a:pPr algn="ctr"/>
            <a:r>
              <a:rPr lang="en-US" sz="9600" b="1" dirty="0" smtClean="0">
                <a:solidFill>
                  <a:schemeClr val="bg1">
                    <a:lumMod val="50000"/>
                  </a:schemeClr>
                </a:solidFill>
              </a:rPr>
              <a:t>Invasive Enteritis</a:t>
            </a:r>
            <a:br>
              <a:rPr lang="en-US" sz="9600" b="1" dirty="0" smtClean="0">
                <a:solidFill>
                  <a:schemeClr val="bg1">
                    <a:lumMod val="50000"/>
                  </a:schemeClr>
                </a:solidFill>
              </a:rPr>
            </a:br>
            <a:r>
              <a:rPr lang="en-US" sz="6600" dirty="0" smtClean="0">
                <a:solidFill>
                  <a:schemeClr val="bg1">
                    <a:lumMod val="50000"/>
                  </a:schemeClr>
                </a:solidFill>
              </a:rPr>
              <a:t>(Local Invasion)</a:t>
            </a:r>
            <a:endParaRPr lang="en-US" sz="6600" dirty="0">
              <a:solidFill>
                <a:schemeClr val="bg1">
                  <a:lumMod val="50000"/>
                </a:schemeClr>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11577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04800"/>
            <a:ext cx="5040560" cy="6436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796136" y="304800"/>
            <a:ext cx="3096344" cy="6436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912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84976" cy="64087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3606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
            <a:ext cx="8640960" cy="620688"/>
          </a:xfrm>
          <a:noFill/>
        </p:spPr>
        <p:txBody>
          <a:bodyPr>
            <a:noAutofit/>
          </a:bodyPr>
          <a:lstStyle/>
          <a:p>
            <a:pPr algn="ctr" rtl="0">
              <a:buClr>
                <a:srgbClr val="C00000"/>
              </a:buClr>
            </a:pPr>
            <a:r>
              <a:rPr lang="en-US" sz="3200" b="1" dirty="0" smtClean="0">
                <a:solidFill>
                  <a:srgbClr val="7030A0"/>
                </a:solidFill>
              </a:rPr>
              <a:t>Hemorrhagic Colitis:</a:t>
            </a:r>
            <a:r>
              <a:rPr lang="en-US" sz="3200" b="1" dirty="0">
                <a:solidFill>
                  <a:srgbClr val="7030A0"/>
                </a:solidFill>
              </a:rPr>
              <a:t> </a:t>
            </a:r>
            <a:r>
              <a:rPr lang="en-US" sz="3200" dirty="0" smtClean="0">
                <a:solidFill>
                  <a:srgbClr val="7030A0"/>
                </a:solidFill>
              </a:rPr>
              <a:t>Enterohemorrhagic </a:t>
            </a:r>
            <a:r>
              <a:rPr lang="en-US" sz="3200" i="1" dirty="0" smtClean="0">
                <a:solidFill>
                  <a:srgbClr val="7030A0"/>
                </a:solidFill>
              </a:rPr>
              <a:t>E. coli</a:t>
            </a:r>
            <a:r>
              <a:rPr lang="en-US" sz="3200" dirty="0" smtClean="0">
                <a:solidFill>
                  <a:srgbClr val="7030A0"/>
                </a:solidFill>
              </a:rPr>
              <a:t>:</a:t>
            </a:r>
            <a:endParaRPr lang="ar-AE" sz="3200" dirty="0">
              <a:solidFill>
                <a:srgbClr val="7030A0"/>
              </a:solidFill>
            </a:endParaRPr>
          </a:p>
        </p:txBody>
      </p:sp>
      <p:sp>
        <p:nvSpPr>
          <p:cNvPr id="3" name="Subtitle 2"/>
          <p:cNvSpPr>
            <a:spLocks noGrp="1"/>
          </p:cNvSpPr>
          <p:nvPr>
            <p:ph type="subTitle" idx="1"/>
          </p:nvPr>
        </p:nvSpPr>
        <p:spPr>
          <a:xfrm>
            <a:off x="107504" y="548680"/>
            <a:ext cx="8928992" cy="6192688"/>
          </a:xfrm>
          <a:noFill/>
          <a:ln>
            <a:solidFill>
              <a:schemeClr val="accent1"/>
            </a:solidFill>
          </a:ln>
        </p:spPr>
        <p:txBody>
          <a:bodyPr>
            <a:normAutofit fontScale="85000" lnSpcReduction="10000"/>
          </a:bodyPr>
          <a:lstStyle/>
          <a:p>
            <a:pPr marL="571500" indent="-571500">
              <a:spcAft>
                <a:spcPts val="0"/>
              </a:spcAft>
              <a:buClrTx/>
              <a:buFont typeface="Arial" panose="020B0604020202020204" pitchFamily="34" charset="0"/>
              <a:buChar char="•"/>
            </a:pPr>
            <a:r>
              <a:rPr lang="en-US" sz="3000" dirty="0">
                <a:solidFill>
                  <a:schemeClr val="bg1">
                    <a:lumMod val="50000"/>
                  </a:schemeClr>
                </a:solidFill>
              </a:rPr>
              <a:t>Reservoir: </a:t>
            </a:r>
            <a:r>
              <a:rPr lang="en-US" sz="3000" dirty="0">
                <a:solidFill>
                  <a:schemeClr val="tx1"/>
                </a:solidFill>
              </a:rPr>
              <a:t>cattle; bovine feces, pork.</a:t>
            </a:r>
          </a:p>
          <a:p>
            <a:pPr marL="571500" indent="-571500">
              <a:spcAft>
                <a:spcPts val="0"/>
              </a:spcAft>
              <a:buClrTx/>
              <a:buFont typeface="Arial" panose="020B0604020202020204" pitchFamily="34" charset="0"/>
              <a:buChar char="•"/>
            </a:pPr>
            <a:r>
              <a:rPr lang="en-US" sz="3000" dirty="0" smtClean="0">
                <a:solidFill>
                  <a:schemeClr val="bg1">
                    <a:lumMod val="50000"/>
                  </a:schemeClr>
                </a:solidFill>
              </a:rPr>
              <a:t>Transmission: </a:t>
            </a:r>
            <a:r>
              <a:rPr lang="en-US" sz="3000" dirty="0" smtClean="0">
                <a:solidFill>
                  <a:schemeClr val="tx1"/>
                </a:solidFill>
              </a:rPr>
              <a:t>food (hamburger, beef burger), contaminated water and milk, </a:t>
            </a:r>
            <a:r>
              <a:rPr lang="en-US" sz="3000" dirty="0">
                <a:solidFill>
                  <a:schemeClr val="tx1"/>
                </a:solidFill>
              </a:rPr>
              <a:t>person- </a:t>
            </a:r>
            <a:r>
              <a:rPr lang="en-US" sz="3000" dirty="0" smtClean="0">
                <a:solidFill>
                  <a:schemeClr val="tx1"/>
                </a:solidFill>
              </a:rPr>
              <a:t>person fecal-oral</a:t>
            </a:r>
            <a:r>
              <a:rPr lang="en-US" sz="3000" dirty="0">
                <a:solidFill>
                  <a:schemeClr val="tx1"/>
                </a:solidFill>
              </a:rPr>
              <a:t>.  </a:t>
            </a:r>
            <a:endParaRPr lang="en-US" sz="3000" dirty="0" smtClean="0">
              <a:solidFill>
                <a:schemeClr val="tx1"/>
              </a:solidFill>
            </a:endParaRPr>
          </a:p>
          <a:p>
            <a:pPr marL="571500" indent="-571500">
              <a:spcAft>
                <a:spcPts val="0"/>
              </a:spcAft>
              <a:buClrTx/>
              <a:buFont typeface="Arial" panose="020B0604020202020204" pitchFamily="34" charset="0"/>
              <a:buChar char="•"/>
            </a:pPr>
            <a:r>
              <a:rPr lang="en-US" sz="3000" dirty="0">
                <a:solidFill>
                  <a:schemeClr val="bg1">
                    <a:lumMod val="50000"/>
                  </a:schemeClr>
                </a:solidFill>
              </a:rPr>
              <a:t>Pathogenic dose: </a:t>
            </a:r>
            <a:r>
              <a:rPr lang="en-US" sz="3000" dirty="0">
                <a:solidFill>
                  <a:schemeClr val="tx1"/>
                </a:solidFill>
              </a:rPr>
              <a:t>10-100 CFU. </a:t>
            </a:r>
            <a:r>
              <a:rPr lang="en-US" sz="3000" dirty="0" smtClean="0">
                <a:solidFill>
                  <a:schemeClr val="tx1"/>
                </a:solidFill>
              </a:rPr>
              <a:t> </a:t>
            </a:r>
            <a:r>
              <a:rPr lang="en-US" sz="3000" dirty="0" smtClean="0">
                <a:solidFill>
                  <a:schemeClr val="bg1">
                    <a:lumMod val="50000"/>
                  </a:schemeClr>
                </a:solidFill>
              </a:rPr>
              <a:t>Incubation period: </a:t>
            </a:r>
            <a:r>
              <a:rPr lang="en-US" sz="3000" dirty="0" smtClean="0">
                <a:solidFill>
                  <a:schemeClr val="tx1"/>
                </a:solidFill>
              </a:rPr>
              <a:t>3-5 days.</a:t>
            </a:r>
            <a:r>
              <a:rPr lang="en-US" sz="3000" dirty="0">
                <a:solidFill>
                  <a:schemeClr val="bg1">
                    <a:lumMod val="50000"/>
                  </a:schemeClr>
                </a:solidFill>
              </a:rPr>
              <a:t> </a:t>
            </a:r>
            <a:endParaRPr lang="en-US" sz="3000" dirty="0" smtClean="0">
              <a:solidFill>
                <a:schemeClr val="bg1">
                  <a:lumMod val="50000"/>
                </a:schemeClr>
              </a:solidFill>
            </a:endParaRPr>
          </a:p>
          <a:p>
            <a:pPr lvl="0">
              <a:buClr>
                <a:srgbClr val="9900CC"/>
              </a:buClr>
              <a:buSzPct val="74000"/>
            </a:pPr>
            <a:r>
              <a:rPr lang="en-US" sz="3200" b="1" dirty="0" smtClean="0">
                <a:solidFill>
                  <a:srgbClr val="7030A0"/>
                </a:solidFill>
              </a:rPr>
              <a:t>Pathogenesis</a:t>
            </a:r>
            <a:r>
              <a:rPr lang="en-US" sz="3200" b="1" dirty="0">
                <a:solidFill>
                  <a:srgbClr val="7030A0"/>
                </a:solidFill>
              </a:rPr>
              <a:t>: </a:t>
            </a:r>
          </a:p>
          <a:p>
            <a:pPr marL="342900" lvl="0" indent="-342900">
              <a:spcAft>
                <a:spcPts val="0"/>
              </a:spcAft>
              <a:buClr>
                <a:srgbClr val="9900CC"/>
              </a:buClr>
              <a:buSzPct val="74000"/>
              <a:buFont typeface="Wingdings" panose="05000000000000000000" pitchFamily="2" charset="2"/>
              <a:buChar char="§"/>
            </a:pPr>
            <a:r>
              <a:rPr lang="en-US" sz="3200" dirty="0">
                <a:solidFill>
                  <a:srgbClr val="000000"/>
                </a:solidFill>
              </a:rPr>
              <a:t> </a:t>
            </a:r>
            <a:r>
              <a:rPr lang="en-US" sz="3200" dirty="0" smtClean="0">
                <a:solidFill>
                  <a:srgbClr val="000000"/>
                </a:solidFill>
              </a:rPr>
              <a:t>EHEC resist stomach acidity,  </a:t>
            </a:r>
            <a:r>
              <a:rPr lang="en-US" sz="3200" dirty="0">
                <a:solidFill>
                  <a:srgbClr val="000000"/>
                </a:solidFill>
              </a:rPr>
              <a:t>bind to </a:t>
            </a:r>
            <a:r>
              <a:rPr lang="en-US" sz="3200" dirty="0" smtClean="0">
                <a:solidFill>
                  <a:srgbClr val="000000"/>
                </a:solidFill>
              </a:rPr>
              <a:t>the </a:t>
            </a:r>
            <a:r>
              <a:rPr lang="en-US" sz="3200" dirty="0" smtClean="0">
                <a:solidFill>
                  <a:schemeClr val="tx1"/>
                </a:solidFill>
              </a:rPr>
              <a:t>colon</a:t>
            </a:r>
            <a:r>
              <a:rPr lang="en-US" sz="3200" dirty="0">
                <a:solidFill>
                  <a:srgbClr val="000000"/>
                </a:solidFill>
              </a:rPr>
              <a:t> </a:t>
            </a:r>
            <a:r>
              <a:rPr lang="en-US" sz="3200" dirty="0" smtClean="0">
                <a:solidFill>
                  <a:srgbClr val="000000"/>
                </a:solidFill>
              </a:rPr>
              <a:t>cells and multiply outside the cells, damage the cells in the same way as EPEC.</a:t>
            </a:r>
            <a:endParaRPr lang="en-US" sz="3200" dirty="0">
              <a:solidFill>
                <a:srgbClr val="000000"/>
              </a:solidFill>
            </a:endParaRPr>
          </a:p>
          <a:p>
            <a:pPr marL="342900" lvl="0" indent="-342900">
              <a:spcAft>
                <a:spcPts val="0"/>
              </a:spcAft>
              <a:buClr>
                <a:srgbClr val="9900CC"/>
              </a:buClr>
              <a:buSzPct val="74000"/>
              <a:buFont typeface="Wingdings" panose="05000000000000000000" pitchFamily="2" charset="2"/>
              <a:buChar char="§"/>
            </a:pPr>
            <a:r>
              <a:rPr lang="en-US" sz="3200" dirty="0" smtClean="0">
                <a:solidFill>
                  <a:srgbClr val="000000"/>
                </a:solidFill>
              </a:rPr>
              <a:t>Produce verotoxin (shiga like toxin)→ inhibit </a:t>
            </a:r>
            <a:r>
              <a:rPr lang="en-US" sz="3200" dirty="0">
                <a:solidFill>
                  <a:srgbClr val="000000"/>
                </a:solidFill>
              </a:rPr>
              <a:t>protein synthesis </a:t>
            </a:r>
            <a:r>
              <a:rPr lang="en-US" sz="3200" dirty="0" smtClean="0">
                <a:solidFill>
                  <a:srgbClr val="000000"/>
                </a:solidFill>
              </a:rPr>
              <a:t>→ epithelial and endothelial death → </a:t>
            </a:r>
            <a:r>
              <a:rPr lang="en-US" sz="3200" b="1" dirty="0" smtClean="0">
                <a:solidFill>
                  <a:srgbClr val="000000"/>
                </a:solidFill>
              </a:rPr>
              <a:t>hemorrhagic colitis </a:t>
            </a:r>
            <a:r>
              <a:rPr lang="en-US" sz="3200" dirty="0">
                <a:solidFill>
                  <a:srgbClr val="000000"/>
                </a:solidFill>
              </a:rPr>
              <a:t>(profuse bloody </a:t>
            </a:r>
            <a:r>
              <a:rPr lang="en-US" sz="3200" dirty="0" smtClean="0">
                <a:solidFill>
                  <a:srgbClr val="000000"/>
                </a:solidFill>
              </a:rPr>
              <a:t>diarrhea, no pus cells in the stool).                                                                              Shiga </a:t>
            </a:r>
            <a:r>
              <a:rPr lang="en-US" sz="3200" dirty="0">
                <a:solidFill>
                  <a:srgbClr val="000000"/>
                </a:solidFill>
              </a:rPr>
              <a:t>like exotoxins; </a:t>
            </a:r>
            <a:r>
              <a:rPr lang="en-US" sz="3200" dirty="0">
                <a:solidFill>
                  <a:srgbClr val="7030A0"/>
                </a:solidFill>
              </a:rPr>
              <a:t>Hemolytic-uremic syndrome</a:t>
            </a:r>
            <a:r>
              <a:rPr lang="en-US" sz="3200" dirty="0" smtClean="0">
                <a:solidFill>
                  <a:srgbClr val="7030A0"/>
                </a:solidFill>
              </a:rPr>
              <a:t>.  </a:t>
            </a:r>
            <a:r>
              <a:rPr lang="en-US" sz="3200" b="1" dirty="0" smtClean="0">
                <a:solidFill>
                  <a:srgbClr val="7030A0"/>
                </a:solidFill>
              </a:rPr>
              <a:t>               </a:t>
            </a:r>
            <a:r>
              <a:rPr lang="en-US" sz="3200" dirty="0" smtClean="0">
                <a:solidFill>
                  <a:schemeClr val="tx1"/>
                </a:solidFill>
              </a:rPr>
              <a:t>No tissue invasion so no pus cells in the stool.</a:t>
            </a:r>
          </a:p>
          <a:p>
            <a:pPr marL="342900" lvl="0" indent="-342900">
              <a:spcAft>
                <a:spcPts val="0"/>
              </a:spcAft>
              <a:buClr>
                <a:srgbClr val="9900CC"/>
              </a:buClr>
              <a:buSzPct val="74000"/>
              <a:buFont typeface="Wingdings" panose="05000000000000000000" pitchFamily="2" charset="2"/>
              <a:buChar char="§"/>
            </a:pPr>
            <a:r>
              <a:rPr lang="en-US" sz="3200" b="1" dirty="0" smtClean="0">
                <a:solidFill>
                  <a:srgbClr val="7030A0"/>
                </a:solidFill>
              </a:rPr>
              <a:t>Symptoms: </a:t>
            </a:r>
            <a:r>
              <a:rPr lang="en-US" sz="3200" dirty="0" smtClean="0">
                <a:solidFill>
                  <a:schemeClr val="tx1"/>
                </a:solidFill>
              </a:rPr>
              <a:t>hemorrhagic diarrhea without fever.</a:t>
            </a:r>
            <a:endParaRPr lang="en-US" sz="3200" dirty="0">
              <a:solidFill>
                <a:schemeClr val="tx1"/>
              </a:solidFill>
            </a:endParaRPr>
          </a:p>
        </p:txBody>
      </p:sp>
    </p:spTree>
    <p:extLst>
      <p:ext uri="{BB962C8B-B14F-4D97-AF65-F5344CB8AC3E}">
        <p14:creationId xmlns:p14="http://schemas.microsoft.com/office/powerpoint/2010/main" val="21979526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4507"/>
          <a:stretch/>
        </p:blipFill>
        <p:spPr bwMode="auto">
          <a:xfrm>
            <a:off x="251520" y="692696"/>
            <a:ext cx="8568952" cy="58326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543098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60648"/>
            <a:ext cx="9144000" cy="733227"/>
          </a:xfrm>
          <a:noFill/>
        </p:spPr>
        <p:txBody>
          <a:bodyPr>
            <a:noAutofit/>
          </a:bodyPr>
          <a:lstStyle/>
          <a:p>
            <a:pPr algn="ctr"/>
            <a:r>
              <a:rPr lang="en-US" sz="3200" b="1" dirty="0">
                <a:solidFill>
                  <a:srgbClr val="C00000"/>
                </a:solidFill>
              </a:rPr>
              <a:t>Bloody Watery </a:t>
            </a:r>
            <a:r>
              <a:rPr lang="en-US" sz="3200" b="1" dirty="0" smtClean="0">
                <a:solidFill>
                  <a:srgbClr val="C00000"/>
                </a:solidFill>
              </a:rPr>
              <a:t>Diarrhea: </a:t>
            </a:r>
            <a:r>
              <a:rPr lang="en-US" sz="2950" dirty="0" smtClean="0">
                <a:solidFill>
                  <a:srgbClr val="C00000"/>
                </a:solidFill>
              </a:rPr>
              <a:t>Salmonella spp., </a:t>
            </a:r>
            <a:r>
              <a:rPr lang="en-US" sz="2950" dirty="0" smtClean="0">
                <a:solidFill>
                  <a:srgbClr val="C00000"/>
                </a:solidFill>
              </a:rPr>
              <a:t>C. </a:t>
            </a:r>
            <a:r>
              <a:rPr lang="en-US" sz="2950" dirty="0">
                <a:solidFill>
                  <a:srgbClr val="C00000"/>
                </a:solidFill>
              </a:rPr>
              <a:t>jejuni, </a:t>
            </a:r>
            <a:r>
              <a:rPr lang="en-US" sz="2950" dirty="0" smtClean="0">
                <a:solidFill>
                  <a:srgbClr val="C00000"/>
                </a:solidFill>
              </a:rPr>
              <a:t>Yersinia spp.</a:t>
            </a:r>
            <a:endParaRPr lang="ar-AE" sz="2950" dirty="0">
              <a:solidFill>
                <a:schemeClr val="accent6">
                  <a:lumMod val="75000"/>
                </a:schemeClr>
              </a:solidFill>
            </a:endParaRPr>
          </a:p>
        </p:txBody>
      </p:sp>
      <p:sp>
        <p:nvSpPr>
          <p:cNvPr id="3" name="Subtitle 2"/>
          <p:cNvSpPr>
            <a:spLocks noGrp="1"/>
          </p:cNvSpPr>
          <p:nvPr>
            <p:ph type="subTitle" idx="1"/>
          </p:nvPr>
        </p:nvSpPr>
        <p:spPr>
          <a:xfrm>
            <a:off x="107504" y="1052736"/>
            <a:ext cx="8928992" cy="5688632"/>
          </a:xfrm>
          <a:noFill/>
          <a:ln>
            <a:solidFill>
              <a:schemeClr val="accent1"/>
            </a:solidFill>
          </a:ln>
        </p:spPr>
        <p:txBody>
          <a:bodyPr>
            <a:noAutofit/>
          </a:bodyPr>
          <a:lstStyle/>
          <a:p>
            <a:pPr lvl="0">
              <a:buClr>
                <a:srgbClr val="C00000"/>
              </a:buClr>
            </a:pPr>
            <a:r>
              <a:rPr lang="en-US" sz="3000" b="1" i="1" dirty="0">
                <a:solidFill>
                  <a:srgbClr val="006600">
                    <a:lumMod val="75000"/>
                  </a:srgbClr>
                </a:solidFill>
              </a:rPr>
              <a:t>A- </a:t>
            </a:r>
            <a:r>
              <a:rPr lang="en-US" sz="3000" b="1" i="1" u="sng" dirty="0">
                <a:solidFill>
                  <a:srgbClr val="006600">
                    <a:lumMod val="75000"/>
                  </a:srgbClr>
                </a:solidFill>
              </a:rPr>
              <a:t>Campylobacter jejuni </a:t>
            </a:r>
            <a:r>
              <a:rPr lang="en-US" sz="3000" b="1" u="sng" dirty="0">
                <a:solidFill>
                  <a:srgbClr val="006600">
                    <a:lumMod val="75000"/>
                  </a:srgbClr>
                </a:solidFill>
              </a:rPr>
              <a:t>infection:</a:t>
            </a:r>
          </a:p>
          <a:p>
            <a:pPr marL="571500" lvl="0" indent="-571500">
              <a:spcAft>
                <a:spcPts val="0"/>
              </a:spcAft>
              <a:buClr>
                <a:srgbClr val="006600">
                  <a:lumMod val="75000"/>
                </a:srgbClr>
              </a:buClr>
              <a:buFont typeface="Arial" panose="020B0604020202020204" pitchFamily="34" charset="0"/>
              <a:buChar char="•"/>
            </a:pPr>
            <a:r>
              <a:rPr lang="en-US" sz="3000" dirty="0" smtClean="0">
                <a:solidFill>
                  <a:srgbClr val="006600">
                    <a:lumMod val="75000"/>
                  </a:srgbClr>
                </a:solidFill>
              </a:rPr>
              <a:t>Microbiology: </a:t>
            </a:r>
            <a:r>
              <a:rPr lang="en-US" sz="3000" dirty="0" smtClean="0">
                <a:solidFill>
                  <a:schemeClr val="tx1"/>
                </a:solidFill>
              </a:rPr>
              <a:t>gram negative spiral, microaerophilic bacilli.</a:t>
            </a:r>
          </a:p>
          <a:p>
            <a:pPr marL="571500" lvl="0" indent="-571500">
              <a:spcAft>
                <a:spcPts val="0"/>
              </a:spcAft>
              <a:buClr>
                <a:srgbClr val="006600">
                  <a:lumMod val="75000"/>
                </a:srgbClr>
              </a:buClr>
              <a:buFont typeface="Arial" panose="020B0604020202020204" pitchFamily="34" charset="0"/>
              <a:buChar char="•"/>
            </a:pPr>
            <a:r>
              <a:rPr lang="en-US" sz="3000" dirty="0" smtClean="0">
                <a:solidFill>
                  <a:srgbClr val="006600">
                    <a:lumMod val="75000"/>
                  </a:srgbClr>
                </a:solidFill>
              </a:rPr>
              <a:t>Reservoir</a:t>
            </a:r>
            <a:r>
              <a:rPr lang="en-US" sz="3000" dirty="0">
                <a:solidFill>
                  <a:srgbClr val="006600">
                    <a:lumMod val="75000"/>
                  </a:srgbClr>
                </a:solidFill>
              </a:rPr>
              <a:t>: </a:t>
            </a:r>
            <a:r>
              <a:rPr lang="en-US" sz="3000" dirty="0" smtClean="0">
                <a:solidFill>
                  <a:srgbClr val="000000"/>
                </a:solidFill>
              </a:rPr>
              <a:t>intestinal tracts of animals esp</a:t>
            </a:r>
            <a:r>
              <a:rPr lang="en-US" sz="3000" dirty="0">
                <a:solidFill>
                  <a:srgbClr val="000000"/>
                </a:solidFill>
              </a:rPr>
              <a:t>. </a:t>
            </a:r>
            <a:r>
              <a:rPr lang="en-US" sz="3000" dirty="0" smtClean="0">
                <a:solidFill>
                  <a:srgbClr val="000000"/>
                </a:solidFill>
              </a:rPr>
              <a:t>poultry, cattle</a:t>
            </a:r>
            <a:r>
              <a:rPr lang="en-US" sz="3000" dirty="0">
                <a:solidFill>
                  <a:srgbClr val="000000"/>
                </a:solidFill>
              </a:rPr>
              <a:t>, sheep, pigs. </a:t>
            </a:r>
            <a:endParaRPr lang="en-US" sz="3000" dirty="0" smtClean="0">
              <a:solidFill>
                <a:srgbClr val="000000"/>
              </a:solidFill>
            </a:endParaRPr>
          </a:p>
          <a:p>
            <a:pPr marL="571500" lvl="0" indent="-571500">
              <a:spcAft>
                <a:spcPts val="0"/>
              </a:spcAft>
              <a:buClr>
                <a:srgbClr val="006600">
                  <a:lumMod val="75000"/>
                </a:srgbClr>
              </a:buClr>
              <a:buFont typeface="Arial" panose="020B0604020202020204" pitchFamily="34" charset="0"/>
              <a:buChar char="•"/>
            </a:pPr>
            <a:r>
              <a:rPr lang="en-US" sz="3000" dirty="0" smtClean="0">
                <a:solidFill>
                  <a:srgbClr val="006600">
                    <a:lumMod val="75000"/>
                  </a:srgbClr>
                </a:solidFill>
              </a:rPr>
              <a:t>Transmission</a:t>
            </a:r>
            <a:r>
              <a:rPr lang="en-US" sz="3000" dirty="0">
                <a:solidFill>
                  <a:srgbClr val="006600">
                    <a:lumMod val="75000"/>
                  </a:srgbClr>
                </a:solidFill>
              </a:rPr>
              <a:t>: </a:t>
            </a:r>
            <a:r>
              <a:rPr lang="en-US" sz="3000" dirty="0">
                <a:solidFill>
                  <a:srgbClr val="000000"/>
                </a:solidFill>
              </a:rPr>
              <a:t>fecal-oral (direct contact), ingestion of contaminated meat (poultry), contaminate </a:t>
            </a:r>
            <a:r>
              <a:rPr lang="en-US" sz="3000" dirty="0" smtClean="0">
                <a:solidFill>
                  <a:srgbClr val="000000"/>
                </a:solidFill>
              </a:rPr>
              <a:t>water , </a:t>
            </a:r>
            <a:r>
              <a:rPr lang="en-US" sz="3000" dirty="0">
                <a:solidFill>
                  <a:srgbClr val="000000"/>
                </a:solidFill>
              </a:rPr>
              <a:t>or unpasteurized milk. </a:t>
            </a:r>
          </a:p>
          <a:p>
            <a:pPr marL="571500" lvl="0" indent="-571500">
              <a:spcAft>
                <a:spcPts val="0"/>
              </a:spcAft>
              <a:buClr>
                <a:srgbClr val="006600">
                  <a:lumMod val="75000"/>
                </a:srgbClr>
              </a:buClr>
              <a:buFont typeface="Arial" panose="020B0604020202020204" pitchFamily="34" charset="0"/>
              <a:buChar char="•"/>
            </a:pPr>
            <a:r>
              <a:rPr lang="en-US" sz="3000" dirty="0">
                <a:solidFill>
                  <a:srgbClr val="006600">
                    <a:lumMod val="75000"/>
                  </a:srgbClr>
                </a:solidFill>
              </a:rPr>
              <a:t>Incubation period: </a:t>
            </a:r>
            <a:r>
              <a:rPr lang="en-US" sz="3000" dirty="0">
                <a:solidFill>
                  <a:srgbClr val="000000"/>
                </a:solidFill>
              </a:rPr>
              <a:t>3-5 days</a:t>
            </a:r>
            <a:r>
              <a:rPr lang="en-US" sz="3000" dirty="0" smtClean="0">
                <a:solidFill>
                  <a:srgbClr val="000000"/>
                </a:solidFill>
              </a:rPr>
              <a:t>.</a:t>
            </a:r>
          </a:p>
          <a:p>
            <a:pPr marL="571500" lvl="0" indent="-571500">
              <a:spcAft>
                <a:spcPts val="0"/>
              </a:spcAft>
              <a:buClr>
                <a:srgbClr val="006600">
                  <a:lumMod val="75000"/>
                </a:srgbClr>
              </a:buClr>
              <a:buFont typeface="Arial" panose="020B0604020202020204" pitchFamily="34" charset="0"/>
              <a:buChar char="•"/>
            </a:pPr>
            <a:r>
              <a:rPr lang="en-US" sz="2900" dirty="0">
                <a:solidFill>
                  <a:srgbClr val="006600">
                    <a:lumMod val="75000"/>
                  </a:srgbClr>
                </a:solidFill>
              </a:rPr>
              <a:t>Pathogenic dose: </a:t>
            </a:r>
            <a:r>
              <a:rPr lang="en-US" sz="2900" dirty="0">
                <a:solidFill>
                  <a:srgbClr val="000000"/>
                </a:solidFill>
              </a:rPr>
              <a:t>500- 9000 CFU. </a:t>
            </a:r>
          </a:p>
        </p:txBody>
      </p:sp>
    </p:spTree>
    <p:extLst>
      <p:ext uri="{BB962C8B-B14F-4D97-AF65-F5344CB8AC3E}">
        <p14:creationId xmlns:p14="http://schemas.microsoft.com/office/powerpoint/2010/main" val="298952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188640"/>
            <a:ext cx="8928992" cy="6552728"/>
          </a:xfrm>
          <a:noFill/>
          <a:ln>
            <a:solidFill>
              <a:schemeClr val="accent1"/>
            </a:solidFill>
          </a:ln>
        </p:spPr>
        <p:txBody>
          <a:bodyPr>
            <a:noAutofit/>
          </a:bodyPr>
          <a:lstStyle/>
          <a:p>
            <a:pPr marL="571500" lvl="0" indent="-571500">
              <a:spcAft>
                <a:spcPts val="0"/>
              </a:spcAft>
              <a:buClr>
                <a:srgbClr val="006600">
                  <a:lumMod val="75000"/>
                </a:srgbClr>
              </a:buClr>
              <a:buFont typeface="Arial" panose="020B0604020202020204" pitchFamily="34" charset="0"/>
              <a:buChar char="•"/>
            </a:pPr>
            <a:r>
              <a:rPr lang="en-US" sz="2900" b="1" dirty="0" smtClean="0">
                <a:solidFill>
                  <a:schemeClr val="accent6">
                    <a:lumMod val="75000"/>
                  </a:schemeClr>
                </a:solidFill>
              </a:rPr>
              <a:t>Pathogenesis</a:t>
            </a:r>
            <a:r>
              <a:rPr lang="en-US" sz="2900" b="1" dirty="0">
                <a:solidFill>
                  <a:schemeClr val="accent6">
                    <a:lumMod val="75000"/>
                  </a:schemeClr>
                </a:solidFill>
              </a:rPr>
              <a:t>: </a:t>
            </a:r>
            <a:r>
              <a:rPr lang="en-US" sz="2900" dirty="0">
                <a:solidFill>
                  <a:srgbClr val="000000"/>
                </a:solidFill>
              </a:rPr>
              <a:t>invasion </a:t>
            </a:r>
            <a:r>
              <a:rPr lang="en-US" sz="2900" dirty="0" smtClean="0">
                <a:solidFill>
                  <a:srgbClr val="000000"/>
                </a:solidFill>
              </a:rPr>
              <a:t>and sloughing of </a:t>
            </a:r>
            <a:r>
              <a:rPr lang="en-US" sz="2900" dirty="0">
                <a:solidFill>
                  <a:srgbClr val="000000"/>
                </a:solidFill>
              </a:rPr>
              <a:t>the intestinal </a:t>
            </a:r>
            <a:r>
              <a:rPr lang="en-US" sz="2900" dirty="0" smtClean="0">
                <a:solidFill>
                  <a:srgbClr val="000000"/>
                </a:solidFill>
              </a:rPr>
              <a:t>cells </a:t>
            </a:r>
            <a:r>
              <a:rPr lang="en-US" sz="2900" dirty="0">
                <a:solidFill>
                  <a:srgbClr val="000000"/>
                </a:solidFill>
              </a:rPr>
              <a:t>(jejunum, ilium </a:t>
            </a:r>
            <a:r>
              <a:rPr lang="en-US" sz="2900" dirty="0" smtClean="0">
                <a:solidFill>
                  <a:srgbClr val="000000"/>
                </a:solidFill>
              </a:rPr>
              <a:t>then </a:t>
            </a:r>
            <a:r>
              <a:rPr lang="en-US" sz="2900" dirty="0">
                <a:solidFill>
                  <a:srgbClr val="000000"/>
                </a:solidFill>
              </a:rPr>
              <a:t>colon)→ pus and blood in the stool.</a:t>
            </a:r>
          </a:p>
          <a:p>
            <a:pPr marL="571500" lvl="0" indent="-571500">
              <a:spcAft>
                <a:spcPts val="0"/>
              </a:spcAft>
              <a:buClr>
                <a:srgbClr val="006600">
                  <a:lumMod val="75000"/>
                </a:srgbClr>
              </a:buClr>
              <a:buFont typeface="Arial" panose="020B0604020202020204" pitchFamily="34" charset="0"/>
              <a:buChar char="•"/>
            </a:pPr>
            <a:r>
              <a:rPr lang="en-US" sz="2900" dirty="0">
                <a:solidFill>
                  <a:schemeClr val="accent6">
                    <a:lumMod val="50000"/>
                  </a:schemeClr>
                </a:solidFill>
              </a:rPr>
              <a:t>Symptoms: </a:t>
            </a:r>
            <a:r>
              <a:rPr lang="en-US" sz="2900" dirty="0">
                <a:solidFill>
                  <a:srgbClr val="000000"/>
                </a:solidFill>
              </a:rPr>
              <a:t>fever, abdominal pain, diarrhea ranging from watery to bloody</a:t>
            </a:r>
            <a:r>
              <a:rPr lang="en-US" sz="2900" dirty="0" smtClean="0">
                <a:solidFill>
                  <a:srgbClr val="000000"/>
                </a:solidFill>
              </a:rPr>
              <a:t>.                                             Symptoms may resemble acute appendicitis or ulcerative colitis.</a:t>
            </a:r>
            <a:endParaRPr lang="en-US" sz="2900" dirty="0">
              <a:solidFill>
                <a:srgbClr val="000000"/>
              </a:solidFill>
            </a:endParaRPr>
          </a:p>
          <a:p>
            <a:pPr marL="457200" indent="-457200">
              <a:buClr>
                <a:schemeClr val="bg1">
                  <a:lumMod val="50000"/>
                </a:schemeClr>
              </a:buClr>
              <a:buFont typeface="Arial" panose="020B0604020202020204" pitchFamily="34" charset="0"/>
              <a:buChar char="•"/>
            </a:pPr>
            <a:r>
              <a:rPr lang="en-US" sz="2900" dirty="0" smtClean="0">
                <a:solidFill>
                  <a:schemeClr val="accent6">
                    <a:lumMod val="50000"/>
                  </a:schemeClr>
                </a:solidFill>
              </a:rPr>
              <a:t>Complications: </a:t>
            </a:r>
            <a:r>
              <a:rPr lang="en-US" sz="2900" dirty="0" smtClean="0">
                <a:solidFill>
                  <a:schemeClr val="tx1"/>
                </a:solidFill>
              </a:rPr>
              <a:t>1-2 weeks after diarrhea (Ag cross reactivity)</a:t>
            </a:r>
          </a:p>
          <a:p>
            <a:pPr marL="914400" lvl="1" indent="-457200" algn="l">
              <a:buClr>
                <a:schemeClr val="bg1">
                  <a:lumMod val="50000"/>
                </a:schemeClr>
              </a:buClr>
              <a:buFont typeface="Wingdings" panose="05000000000000000000" pitchFamily="2" charset="2"/>
              <a:buChar char="§"/>
            </a:pPr>
            <a:r>
              <a:rPr lang="en-US" sz="2900" dirty="0" smtClean="0">
                <a:solidFill>
                  <a:schemeClr val="tx1"/>
                </a:solidFill>
              </a:rPr>
              <a:t>Aseptic arthritis.</a:t>
            </a:r>
          </a:p>
          <a:p>
            <a:pPr marL="914400" lvl="1" indent="-457200" algn="l">
              <a:buClr>
                <a:schemeClr val="bg1">
                  <a:lumMod val="50000"/>
                </a:schemeClr>
              </a:buClr>
              <a:buFont typeface="Wingdings" panose="05000000000000000000" pitchFamily="2" charset="2"/>
              <a:buChar char="§"/>
            </a:pPr>
            <a:r>
              <a:rPr lang="en-US" sz="2900" dirty="0" smtClean="0">
                <a:solidFill>
                  <a:schemeClr val="tx1"/>
                </a:solidFill>
              </a:rPr>
              <a:t>Guillian-Barr syndrome</a:t>
            </a:r>
            <a:r>
              <a:rPr lang="en-US" sz="2900" dirty="0">
                <a:solidFill>
                  <a:schemeClr val="tx1"/>
                </a:solidFill>
              </a:rPr>
              <a:t>: </a:t>
            </a:r>
            <a:r>
              <a:rPr lang="en-US" sz="2900" dirty="0" smtClean="0">
                <a:solidFill>
                  <a:schemeClr val="tx1"/>
                </a:solidFill>
              </a:rPr>
              <a:t>demyelination  → progressive</a:t>
            </a:r>
            <a:r>
              <a:rPr lang="en-US" sz="2900" dirty="0">
                <a:solidFill>
                  <a:schemeClr val="tx1"/>
                </a:solidFill>
              </a:rPr>
              <a:t>, </a:t>
            </a:r>
            <a:r>
              <a:rPr lang="en-US" sz="2900" dirty="0">
                <a:solidFill>
                  <a:schemeClr val="tx1"/>
                </a:solidFill>
              </a:rPr>
              <a:t>symmetric </a:t>
            </a:r>
            <a:r>
              <a:rPr lang="en-US" sz="2900" dirty="0" smtClean="0">
                <a:solidFill>
                  <a:schemeClr val="tx1"/>
                </a:solidFill>
              </a:rPr>
              <a:t>ascending muscle </a:t>
            </a:r>
            <a:r>
              <a:rPr lang="en-US" sz="2900" dirty="0" smtClean="0">
                <a:solidFill>
                  <a:schemeClr val="tx1"/>
                </a:solidFill>
              </a:rPr>
              <a:t>weakness.</a:t>
            </a:r>
            <a:endParaRPr lang="ar-AE" sz="2900" dirty="0">
              <a:solidFill>
                <a:schemeClr val="tx1"/>
              </a:solidFill>
            </a:endParaRPr>
          </a:p>
        </p:txBody>
      </p:sp>
    </p:spTree>
    <p:extLst>
      <p:ext uri="{BB962C8B-B14F-4D97-AF65-F5344CB8AC3E}">
        <p14:creationId xmlns:p14="http://schemas.microsoft.com/office/powerpoint/2010/main" val="86396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1000"/>
                                        <p:tgtEl>
                                          <p:spTgt spid="3">
                                            <p:txEl>
                                              <p:pRg st="3" end="3"/>
                                            </p:tx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arn(inVertical)">
                                      <p:cBhvr>
                                        <p:cTn id="2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251520" y="142922"/>
            <a:ext cx="45719" cy="45719"/>
          </a:xfrm>
        </p:spPr>
        <p:txBody>
          <a:bodyPr>
            <a:normAutofit fontScale="90000"/>
          </a:bodyPr>
          <a:lstStyle/>
          <a:p>
            <a:pPr algn="l" rtl="0"/>
            <a:r>
              <a:rPr lang="en-US" sz="800" dirty="0" smtClean="0"/>
              <a:t>N</a:t>
            </a:r>
            <a:endParaRPr lang="ar-AE" sz="800" dirty="0"/>
          </a:p>
        </p:txBody>
      </p:sp>
      <p:sp>
        <p:nvSpPr>
          <p:cNvPr id="3" name="Subtitle 2"/>
          <p:cNvSpPr>
            <a:spLocks noGrp="1"/>
          </p:cNvSpPr>
          <p:nvPr>
            <p:ph type="subTitle" idx="1"/>
          </p:nvPr>
        </p:nvSpPr>
        <p:spPr>
          <a:xfrm>
            <a:off x="251520" y="188640"/>
            <a:ext cx="8640960" cy="6408712"/>
          </a:xfrm>
          <a:noFill/>
        </p:spPr>
        <p:txBody>
          <a:bodyPr>
            <a:normAutofit/>
          </a:bodyPr>
          <a:lstStyle/>
          <a:p>
            <a:pPr algn="l" rtl="0"/>
            <a:r>
              <a:rPr lang="en-US" sz="800" strike="sngStrike" dirty="0" smtClean="0"/>
              <a:t>n</a:t>
            </a:r>
            <a:endParaRPr lang="ar-AE" sz="800" strike="sngStrike" dirty="0"/>
          </a:p>
        </p:txBody>
      </p:sp>
      <p:pic>
        <p:nvPicPr>
          <p:cNvPr id="4" name="Picture 2" descr="C:\Users\nmansour\Desktop\nrmicro1718-f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140968"/>
            <a:ext cx="8856984" cy="35283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7464"/>
          <a:stretch/>
        </p:blipFill>
        <p:spPr bwMode="auto">
          <a:xfrm>
            <a:off x="179513" y="116631"/>
            <a:ext cx="8856984" cy="28083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413728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476672"/>
            <a:ext cx="8928992" cy="576063"/>
          </a:xfrm>
          <a:noFill/>
        </p:spPr>
        <p:txBody>
          <a:bodyPr>
            <a:noAutofit/>
          </a:bodyPr>
          <a:lstStyle/>
          <a:p>
            <a:pPr algn="l"/>
            <a:r>
              <a:rPr lang="en-US" sz="3200" b="1" dirty="0" smtClean="0">
                <a:solidFill>
                  <a:srgbClr val="EA3800"/>
                </a:solidFill>
              </a:rPr>
              <a:t>B- </a:t>
            </a:r>
            <a:r>
              <a:rPr lang="en-US" sz="3200" b="1" i="1" dirty="0" smtClean="0">
                <a:solidFill>
                  <a:srgbClr val="EA3800"/>
                </a:solidFill>
              </a:rPr>
              <a:t>Salmonella </a:t>
            </a:r>
            <a:r>
              <a:rPr lang="en-US" sz="3200" b="1" dirty="0" smtClean="0">
                <a:solidFill>
                  <a:srgbClr val="EA3800"/>
                </a:solidFill>
              </a:rPr>
              <a:t>Enteriditis</a:t>
            </a:r>
            <a:r>
              <a:rPr lang="en-US" sz="3200" b="1" i="1" dirty="0" smtClean="0">
                <a:solidFill>
                  <a:srgbClr val="EA3800"/>
                </a:solidFill>
              </a:rPr>
              <a:t> </a:t>
            </a:r>
            <a:r>
              <a:rPr lang="en-US" sz="3200" b="1" dirty="0" smtClean="0">
                <a:solidFill>
                  <a:srgbClr val="EA3800"/>
                </a:solidFill>
              </a:rPr>
              <a:t>and </a:t>
            </a:r>
            <a:r>
              <a:rPr lang="en-US" sz="3200" b="1" i="1" dirty="0">
                <a:solidFill>
                  <a:srgbClr val="EA3800"/>
                </a:solidFill>
              </a:rPr>
              <a:t>Salmonella </a:t>
            </a:r>
            <a:r>
              <a:rPr lang="en-US" sz="3200" b="1" dirty="0" smtClean="0">
                <a:solidFill>
                  <a:srgbClr val="EA3800"/>
                </a:solidFill>
              </a:rPr>
              <a:t>Typhimurium</a:t>
            </a:r>
            <a:r>
              <a:rPr lang="en-US" sz="3200" b="1" i="1" dirty="0">
                <a:solidFill>
                  <a:srgbClr val="EA3800"/>
                </a:solidFill>
              </a:rPr>
              <a:t>:</a:t>
            </a:r>
            <a:endParaRPr lang="en-US" sz="3200" i="1" dirty="0">
              <a:solidFill>
                <a:srgbClr val="EA3800"/>
              </a:solidFill>
            </a:endParaRPr>
          </a:p>
        </p:txBody>
      </p:sp>
      <p:sp>
        <p:nvSpPr>
          <p:cNvPr id="3" name="Subtitle 2"/>
          <p:cNvSpPr>
            <a:spLocks noGrp="1"/>
          </p:cNvSpPr>
          <p:nvPr>
            <p:ph type="subTitle" idx="1"/>
          </p:nvPr>
        </p:nvSpPr>
        <p:spPr>
          <a:xfrm>
            <a:off x="107504" y="1052736"/>
            <a:ext cx="8856984" cy="5688632"/>
          </a:xfrm>
          <a:noFill/>
          <a:ln>
            <a:solidFill>
              <a:schemeClr val="accent1"/>
            </a:solidFill>
          </a:ln>
        </p:spPr>
        <p:txBody>
          <a:bodyPr>
            <a:normAutofit fontScale="92500" lnSpcReduction="10000"/>
          </a:bodyPr>
          <a:lstStyle/>
          <a:p>
            <a:pPr algn="l"/>
            <a:r>
              <a:rPr lang="en-US" sz="3200" dirty="0">
                <a:solidFill>
                  <a:srgbClr val="EA3800"/>
                </a:solidFill>
              </a:rPr>
              <a:t>Reservoir: </a:t>
            </a:r>
          </a:p>
          <a:p>
            <a:pPr marL="457200" indent="-457200">
              <a:buClr>
                <a:srgbClr val="7030A0"/>
              </a:buClr>
              <a:buFontTx/>
              <a:buChar char="-"/>
            </a:pPr>
            <a:r>
              <a:rPr lang="en-US" sz="3200" dirty="0" smtClean="0">
                <a:solidFill>
                  <a:schemeClr val="tx1"/>
                </a:solidFill>
              </a:rPr>
              <a:t>Animals</a:t>
            </a:r>
            <a:r>
              <a:rPr lang="en-US" sz="3200" dirty="0">
                <a:solidFill>
                  <a:schemeClr val="tx1"/>
                </a:solidFill>
              </a:rPr>
              <a:t>: </a:t>
            </a:r>
            <a:r>
              <a:rPr lang="en-US" sz="3200" dirty="0" smtClean="0">
                <a:solidFill>
                  <a:schemeClr val="tx1"/>
                </a:solidFill>
              </a:rPr>
              <a:t>poultry; chicken, reptiles, and cattle. </a:t>
            </a:r>
          </a:p>
          <a:p>
            <a:pPr marL="457200" indent="-457200">
              <a:buClr>
                <a:srgbClr val="7030A0"/>
              </a:buClr>
              <a:buFontTx/>
              <a:buChar char="-"/>
            </a:pPr>
            <a:r>
              <a:rPr lang="en-US" sz="3200" dirty="0" smtClean="0">
                <a:solidFill>
                  <a:schemeClr val="tx1"/>
                </a:solidFill>
              </a:rPr>
              <a:t>Human: short term carriage.</a:t>
            </a:r>
            <a:endParaRPr lang="en-US" sz="3200" dirty="0">
              <a:solidFill>
                <a:srgbClr val="FF0000"/>
              </a:solidFill>
            </a:endParaRPr>
          </a:p>
          <a:p>
            <a:pPr algn="l"/>
            <a:r>
              <a:rPr lang="en-US" sz="3200" dirty="0" smtClean="0">
                <a:solidFill>
                  <a:srgbClr val="EA3800"/>
                </a:solidFill>
              </a:rPr>
              <a:t>Transmission</a:t>
            </a:r>
            <a:r>
              <a:rPr lang="en-US" sz="3200" dirty="0">
                <a:solidFill>
                  <a:srgbClr val="EA3800"/>
                </a:solidFill>
              </a:rPr>
              <a:t>: </a:t>
            </a:r>
          </a:p>
          <a:p>
            <a:pPr marL="457200" indent="-457200">
              <a:buClr>
                <a:srgbClr val="7030A0"/>
              </a:buClr>
              <a:buFont typeface="Arial" panose="020B0604020202020204" pitchFamily="34" charset="0"/>
              <a:buChar char="•"/>
            </a:pPr>
            <a:r>
              <a:rPr lang="en-US" sz="3200" dirty="0" smtClean="0">
                <a:solidFill>
                  <a:schemeClr val="tx1"/>
                </a:solidFill>
              </a:rPr>
              <a:t>Ingestion </a:t>
            </a:r>
            <a:r>
              <a:rPr lang="en-US" sz="3200" dirty="0">
                <a:solidFill>
                  <a:schemeClr val="tx1"/>
                </a:solidFill>
              </a:rPr>
              <a:t>of </a:t>
            </a:r>
            <a:r>
              <a:rPr lang="en-US" sz="3200" dirty="0" smtClean="0">
                <a:solidFill>
                  <a:schemeClr val="tx1"/>
                </a:solidFill>
              </a:rPr>
              <a:t>infected </a:t>
            </a:r>
            <a:r>
              <a:rPr lang="en-US" sz="3200" dirty="0">
                <a:solidFill>
                  <a:schemeClr val="tx1"/>
                </a:solidFill>
              </a:rPr>
              <a:t>chicken products </a:t>
            </a:r>
            <a:r>
              <a:rPr lang="en-US" sz="3200" dirty="0" smtClean="0">
                <a:solidFill>
                  <a:schemeClr val="tx1"/>
                </a:solidFill>
              </a:rPr>
              <a:t>(under cooked </a:t>
            </a:r>
            <a:r>
              <a:rPr lang="en-US" sz="3200" dirty="0">
                <a:solidFill>
                  <a:schemeClr val="tx1"/>
                </a:solidFill>
              </a:rPr>
              <a:t>chicken, eggs). </a:t>
            </a:r>
            <a:endParaRPr lang="en-US" sz="3200" dirty="0" smtClean="0">
              <a:solidFill>
                <a:schemeClr val="tx1"/>
              </a:solidFill>
            </a:endParaRPr>
          </a:p>
          <a:p>
            <a:pPr marL="457200" indent="-457200">
              <a:buClr>
                <a:srgbClr val="7030A0"/>
              </a:buClr>
              <a:buFont typeface="Arial" panose="020B0604020202020204" pitchFamily="34" charset="0"/>
              <a:buChar char="•"/>
            </a:pPr>
            <a:r>
              <a:rPr lang="en-US" sz="3200" dirty="0" smtClean="0">
                <a:solidFill>
                  <a:schemeClr val="tx1"/>
                </a:solidFill>
              </a:rPr>
              <a:t>Fecal-oral </a:t>
            </a:r>
            <a:r>
              <a:rPr lang="en-US" sz="3200" dirty="0">
                <a:solidFill>
                  <a:schemeClr val="tx1"/>
                </a:solidFill>
              </a:rPr>
              <a:t>from </a:t>
            </a:r>
            <a:r>
              <a:rPr lang="en-US" sz="3200" dirty="0" smtClean="0">
                <a:solidFill>
                  <a:schemeClr val="tx1"/>
                </a:solidFill>
              </a:rPr>
              <a:t>patients and carriers. </a:t>
            </a:r>
          </a:p>
          <a:p>
            <a:pPr algn="l"/>
            <a:r>
              <a:rPr lang="en-US" sz="3200" dirty="0" smtClean="0">
                <a:solidFill>
                  <a:srgbClr val="EA3800"/>
                </a:solidFill>
              </a:rPr>
              <a:t>Pathogenic dose: </a:t>
            </a:r>
            <a:r>
              <a:rPr lang="en-US" sz="3200" dirty="0" smtClean="0">
                <a:solidFill>
                  <a:schemeClr val="tx1"/>
                </a:solidFill>
                <a:ea typeface="Calibri"/>
                <a:cs typeface="Arial"/>
              </a:rPr>
              <a:t>10</a:t>
            </a:r>
            <a:r>
              <a:rPr lang="en-US" sz="3200" baseline="30000" dirty="0" smtClean="0">
                <a:solidFill>
                  <a:schemeClr val="tx1"/>
                </a:solidFill>
                <a:ea typeface="Calibri"/>
                <a:cs typeface="Arial"/>
              </a:rPr>
              <a:t>6 </a:t>
            </a:r>
            <a:r>
              <a:rPr lang="en-US" sz="3200" dirty="0">
                <a:solidFill>
                  <a:schemeClr val="tx1"/>
                </a:solidFill>
                <a:ea typeface="Calibri"/>
                <a:cs typeface="Arial"/>
              </a:rPr>
              <a:t>– </a:t>
            </a:r>
            <a:r>
              <a:rPr lang="en-US" sz="3200" dirty="0" smtClean="0">
                <a:solidFill>
                  <a:schemeClr val="tx1"/>
                </a:solidFill>
                <a:ea typeface="Calibri"/>
                <a:cs typeface="Arial"/>
              </a:rPr>
              <a:t>10</a:t>
            </a:r>
            <a:r>
              <a:rPr lang="en-US" sz="3200" baseline="30000" dirty="0" smtClean="0">
                <a:solidFill>
                  <a:schemeClr val="tx1"/>
                </a:solidFill>
                <a:ea typeface="Calibri"/>
                <a:cs typeface="Arial"/>
              </a:rPr>
              <a:t>8</a:t>
            </a:r>
            <a:r>
              <a:rPr lang="en-US" sz="3200" dirty="0" smtClean="0">
                <a:solidFill>
                  <a:schemeClr val="tx1"/>
                </a:solidFill>
                <a:ea typeface="Calibri"/>
                <a:cs typeface="Arial"/>
              </a:rPr>
              <a:t> (less in </a:t>
            </a:r>
            <a:r>
              <a:rPr lang="en-US" sz="3200" dirty="0" err="1" smtClean="0">
                <a:solidFill>
                  <a:schemeClr val="tx1"/>
                </a:solidFill>
                <a:ea typeface="Calibri"/>
                <a:cs typeface="Arial"/>
              </a:rPr>
              <a:t>achlrohydria</a:t>
            </a:r>
            <a:r>
              <a:rPr lang="en-US" sz="3200" dirty="0" smtClean="0">
                <a:solidFill>
                  <a:schemeClr val="tx1"/>
                </a:solidFill>
                <a:ea typeface="Calibri"/>
                <a:cs typeface="Arial"/>
              </a:rPr>
              <a:t> and in those who on antibiotics)</a:t>
            </a:r>
            <a:endParaRPr lang="en-US" sz="3200" dirty="0">
              <a:solidFill>
                <a:schemeClr val="tx1"/>
              </a:solidFill>
            </a:endParaRPr>
          </a:p>
          <a:p>
            <a:pPr algn="l"/>
            <a:r>
              <a:rPr lang="en-US" sz="3200" dirty="0" smtClean="0">
                <a:solidFill>
                  <a:srgbClr val="EA3800"/>
                </a:solidFill>
              </a:rPr>
              <a:t>Incubation </a:t>
            </a:r>
            <a:r>
              <a:rPr lang="en-US" sz="3200" dirty="0">
                <a:solidFill>
                  <a:srgbClr val="EA3800"/>
                </a:solidFill>
              </a:rPr>
              <a:t>period:  </a:t>
            </a:r>
            <a:r>
              <a:rPr lang="en-US" sz="3200" dirty="0">
                <a:solidFill>
                  <a:schemeClr val="tx1"/>
                </a:solidFill>
              </a:rPr>
              <a:t>6-48 </a:t>
            </a:r>
            <a:r>
              <a:rPr lang="en-US" sz="3200" dirty="0" smtClean="0">
                <a:solidFill>
                  <a:schemeClr val="tx1"/>
                </a:solidFill>
              </a:rPr>
              <a:t>hours.</a:t>
            </a:r>
            <a:endParaRPr lang="en-US" sz="2800" dirty="0">
              <a:solidFill>
                <a:schemeClr val="tx1"/>
              </a:solidFill>
            </a:endParaRPr>
          </a:p>
        </p:txBody>
      </p:sp>
    </p:spTree>
    <p:extLst>
      <p:ext uri="{BB962C8B-B14F-4D97-AF65-F5344CB8AC3E}">
        <p14:creationId xmlns:p14="http://schemas.microsoft.com/office/powerpoint/2010/main" val="360560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arn(inVertical)">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arn(inVertical)">
                                      <p:cBhvr>
                                        <p:cTn id="47"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116632"/>
            <a:ext cx="8856984" cy="6624736"/>
          </a:xfrm>
          <a:noFill/>
          <a:ln>
            <a:solidFill>
              <a:schemeClr val="accent1"/>
            </a:solidFill>
          </a:ln>
        </p:spPr>
        <p:txBody>
          <a:bodyPr>
            <a:noAutofit/>
          </a:bodyPr>
          <a:lstStyle/>
          <a:p>
            <a:r>
              <a:rPr lang="en-US" sz="3000" dirty="0">
                <a:solidFill>
                  <a:srgbClr val="EA3800"/>
                </a:solidFill>
              </a:rPr>
              <a:t>Pathogenesis:</a:t>
            </a:r>
          </a:p>
          <a:p>
            <a:r>
              <a:rPr lang="en-US" sz="3000" dirty="0" smtClean="0">
                <a:solidFill>
                  <a:schemeClr val="tx1"/>
                </a:solidFill>
                <a:cs typeface="Times New Roman" pitchFamily="18" charset="0"/>
              </a:rPr>
              <a:t>Invade the </a:t>
            </a:r>
            <a:r>
              <a:rPr lang="en-US" sz="3000" dirty="0">
                <a:solidFill>
                  <a:srgbClr val="C00000"/>
                </a:solidFill>
                <a:cs typeface="Times New Roman" pitchFamily="18" charset="0"/>
              </a:rPr>
              <a:t>ileocecal </a:t>
            </a:r>
            <a:r>
              <a:rPr lang="en-US" sz="3000" dirty="0" smtClean="0">
                <a:solidFill>
                  <a:schemeClr val="tx1"/>
                </a:solidFill>
                <a:cs typeface="Times New Roman" pitchFamily="18" charset="0"/>
              </a:rPr>
              <a:t>epithelia, M cells and the</a:t>
            </a:r>
            <a:r>
              <a:rPr lang="en-US" sz="3000" dirty="0" smtClean="0">
                <a:solidFill>
                  <a:srgbClr val="C00000"/>
                </a:solidFill>
                <a:cs typeface="Times New Roman" pitchFamily="18" charset="0"/>
              </a:rPr>
              <a:t> </a:t>
            </a:r>
            <a:r>
              <a:rPr lang="en-US" sz="3000" dirty="0">
                <a:solidFill>
                  <a:srgbClr val="C00000"/>
                </a:solidFill>
                <a:cs typeface="Times New Roman" pitchFamily="18" charset="0"/>
              </a:rPr>
              <a:t>lymphoid</a:t>
            </a:r>
            <a:r>
              <a:rPr lang="en-US" sz="3000" dirty="0">
                <a:solidFill>
                  <a:schemeClr val="tx1"/>
                </a:solidFill>
                <a:cs typeface="Times New Roman" pitchFamily="18" charset="0"/>
              </a:rPr>
              <a:t> </a:t>
            </a:r>
            <a:r>
              <a:rPr lang="en-US" sz="3000" dirty="0" smtClean="0">
                <a:solidFill>
                  <a:schemeClr val="tx1"/>
                </a:solidFill>
                <a:cs typeface="Times New Roman" pitchFamily="18" charset="0"/>
              </a:rPr>
              <a:t>tissue→ multiply and produce vacuoles → cells death → </a:t>
            </a:r>
            <a:r>
              <a:rPr lang="en-US" sz="3000" dirty="0" smtClean="0">
                <a:solidFill>
                  <a:srgbClr val="EA3800"/>
                </a:solidFill>
                <a:cs typeface="Times New Roman" pitchFamily="18" charset="0"/>
              </a:rPr>
              <a:t>watery diarrhea.  </a:t>
            </a:r>
            <a:endParaRPr lang="en-US" sz="3000" dirty="0" smtClean="0">
              <a:solidFill>
                <a:schemeClr val="tx1"/>
              </a:solidFill>
              <a:cs typeface="Times New Roman" pitchFamily="18" charset="0"/>
            </a:endParaRPr>
          </a:p>
          <a:p>
            <a:r>
              <a:rPr lang="en-US" sz="3000" dirty="0" smtClean="0">
                <a:solidFill>
                  <a:schemeClr val="tx1"/>
                </a:solidFill>
                <a:cs typeface="Times New Roman" pitchFamily="18" charset="0"/>
              </a:rPr>
              <a:t>Salmonella survive inside the macrophage →</a:t>
            </a:r>
            <a:r>
              <a:rPr lang="en-US" sz="3000" dirty="0" smtClean="0">
                <a:solidFill>
                  <a:schemeClr val="accent6">
                    <a:lumMod val="50000"/>
                  </a:schemeClr>
                </a:solidFill>
                <a:cs typeface="Times New Roman" pitchFamily="18" charset="0"/>
              </a:rPr>
              <a:t>production </a:t>
            </a:r>
            <a:r>
              <a:rPr lang="en-US" sz="3000" dirty="0" smtClean="0">
                <a:solidFill>
                  <a:schemeClr val="tx1"/>
                </a:solidFill>
                <a:cs typeface="Times New Roman" pitchFamily="18" charset="0"/>
              </a:rPr>
              <a:t>of  </a:t>
            </a:r>
            <a:r>
              <a:rPr lang="en-US" sz="3000" dirty="0" smtClean="0">
                <a:solidFill>
                  <a:schemeClr val="tx1"/>
                </a:solidFill>
                <a:cs typeface="Times New Roman" pitchFamily="18" charset="0"/>
              </a:rPr>
              <a:t>TNF, IL-1 &amp; </a:t>
            </a:r>
            <a:r>
              <a:rPr lang="en-US" sz="3000" dirty="0" smtClean="0">
                <a:solidFill>
                  <a:schemeClr val="tx1"/>
                </a:solidFill>
                <a:cs typeface="Times New Roman" pitchFamily="18" charset="0"/>
              </a:rPr>
              <a:t>IL-8 →  </a:t>
            </a:r>
            <a:r>
              <a:rPr lang="en-US" sz="3000" dirty="0" smtClean="0">
                <a:solidFill>
                  <a:srgbClr val="EA3800"/>
                </a:solidFill>
                <a:cs typeface="Times New Roman" pitchFamily="18" charset="0"/>
              </a:rPr>
              <a:t>PMN</a:t>
            </a:r>
            <a:r>
              <a:rPr lang="en-US" sz="3000" dirty="0" smtClean="0">
                <a:solidFill>
                  <a:schemeClr val="tx1"/>
                </a:solidFill>
                <a:cs typeface="Times New Roman" pitchFamily="18" charset="0"/>
              </a:rPr>
              <a:t> </a:t>
            </a:r>
            <a:r>
              <a:rPr lang="en-US" sz="3000" dirty="0">
                <a:solidFill>
                  <a:schemeClr val="tx1"/>
                </a:solidFill>
                <a:cs typeface="Times New Roman" pitchFamily="18" charset="0"/>
              </a:rPr>
              <a:t>cells </a:t>
            </a:r>
            <a:r>
              <a:rPr lang="en-US" sz="3000" dirty="0" smtClean="0">
                <a:solidFill>
                  <a:schemeClr val="tx1"/>
                </a:solidFill>
                <a:cs typeface="Times New Roman" pitchFamily="18" charset="0"/>
              </a:rPr>
              <a:t>infiltration </a:t>
            </a:r>
            <a:r>
              <a:rPr lang="en-US" sz="3000" dirty="0" smtClean="0">
                <a:solidFill>
                  <a:srgbClr val="EA3800"/>
                </a:solidFill>
                <a:cs typeface="Times New Roman" pitchFamily="18" charset="0"/>
              </a:rPr>
              <a:t>prevent</a:t>
            </a:r>
            <a:r>
              <a:rPr lang="en-US" sz="3000" dirty="0" smtClean="0">
                <a:solidFill>
                  <a:schemeClr val="tx1"/>
                </a:solidFill>
                <a:cs typeface="Times New Roman" pitchFamily="18" charset="0"/>
              </a:rPr>
              <a:t> </a:t>
            </a:r>
            <a:r>
              <a:rPr lang="en-US" sz="3000" dirty="0">
                <a:solidFill>
                  <a:schemeClr val="tx1"/>
                </a:solidFill>
                <a:cs typeface="Times New Roman" pitchFamily="18" charset="0"/>
              </a:rPr>
              <a:t>mesenteric lymph node and RES </a:t>
            </a:r>
            <a:r>
              <a:rPr lang="en-US" sz="3000" dirty="0" smtClean="0">
                <a:solidFill>
                  <a:schemeClr val="tx1"/>
                </a:solidFill>
                <a:cs typeface="Times New Roman" pitchFamily="18" charset="0"/>
              </a:rPr>
              <a:t>invasion and </a:t>
            </a:r>
            <a:r>
              <a:rPr lang="en-US" sz="3000" dirty="0" smtClean="0">
                <a:solidFill>
                  <a:srgbClr val="FF0000"/>
                </a:solidFill>
                <a:cs typeface="Times New Roman" pitchFamily="18" charset="0"/>
              </a:rPr>
              <a:t>damage</a:t>
            </a:r>
            <a:r>
              <a:rPr lang="en-US" sz="3000" dirty="0" smtClean="0">
                <a:solidFill>
                  <a:schemeClr val="tx1"/>
                </a:solidFill>
                <a:cs typeface="Times New Roman" pitchFamily="18" charset="0"/>
              </a:rPr>
              <a:t> the intestinal epithelial cells</a:t>
            </a:r>
            <a:r>
              <a:rPr lang="en-US" sz="3000" dirty="0">
                <a:solidFill>
                  <a:schemeClr val="tx1"/>
                </a:solidFill>
                <a:cs typeface="Times New Roman" pitchFamily="18" charset="0"/>
              </a:rPr>
              <a:t>→ </a:t>
            </a:r>
            <a:r>
              <a:rPr lang="en-US" sz="3000" dirty="0" smtClean="0">
                <a:solidFill>
                  <a:schemeClr val="tx1"/>
                </a:solidFill>
                <a:cs typeface="Times New Roman" pitchFamily="18" charset="0"/>
              </a:rPr>
              <a:t>fever, abdominal pain and </a:t>
            </a:r>
            <a:r>
              <a:rPr lang="en-US" sz="3000" dirty="0" smtClean="0">
                <a:solidFill>
                  <a:srgbClr val="FF0000"/>
                </a:solidFill>
                <a:cs typeface="Times New Roman" pitchFamily="18" charset="0"/>
              </a:rPr>
              <a:t>bloody diarrhoea</a:t>
            </a:r>
            <a:r>
              <a:rPr lang="en-US" sz="3000" dirty="0" smtClean="0">
                <a:solidFill>
                  <a:schemeClr val="tx1"/>
                </a:solidFill>
                <a:cs typeface="Times New Roman" pitchFamily="18" charset="0"/>
              </a:rPr>
              <a:t>.</a:t>
            </a:r>
          </a:p>
          <a:p>
            <a:r>
              <a:rPr lang="en-US" sz="3000" dirty="0" smtClean="0">
                <a:solidFill>
                  <a:schemeClr val="tx1"/>
                </a:solidFill>
                <a:cs typeface="Times New Roman" pitchFamily="18" charset="0"/>
              </a:rPr>
              <a:t>- Salmonella </a:t>
            </a:r>
            <a:r>
              <a:rPr lang="en-US" sz="3000" dirty="0" smtClean="0">
                <a:solidFill>
                  <a:schemeClr val="tx1"/>
                </a:solidFill>
                <a:cs typeface="Times New Roman" pitchFamily="18" charset="0"/>
              </a:rPr>
              <a:t>Typhimurium can reach the blood stream in sickle cell patients.</a:t>
            </a:r>
            <a:endParaRPr lang="en-US" sz="3000" dirty="0">
              <a:solidFill>
                <a:schemeClr val="tx1"/>
              </a:solidFill>
              <a:cs typeface="Times New Roman" pitchFamily="18" charset="0"/>
            </a:endParaRPr>
          </a:p>
        </p:txBody>
      </p:sp>
    </p:spTree>
    <p:extLst>
      <p:ext uri="{BB962C8B-B14F-4D97-AF65-F5344CB8AC3E}">
        <p14:creationId xmlns:p14="http://schemas.microsoft.com/office/powerpoint/2010/main" val="303818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60648"/>
            <a:ext cx="8820472" cy="576063"/>
          </a:xfrm>
          <a:noFill/>
        </p:spPr>
        <p:txBody>
          <a:bodyPr>
            <a:noAutofit/>
          </a:bodyPr>
          <a:lstStyle/>
          <a:p>
            <a:pPr rtl="0"/>
            <a:r>
              <a:rPr lang="en-US" sz="3200" b="1" i="1" dirty="0" smtClean="0">
                <a:solidFill>
                  <a:srgbClr val="0070C0"/>
                </a:solidFill>
              </a:rPr>
              <a:t>C- Yersinia</a:t>
            </a:r>
            <a:r>
              <a:rPr lang="en-US" sz="3200" b="1" dirty="0" smtClean="0">
                <a:solidFill>
                  <a:srgbClr val="0070C0"/>
                </a:solidFill>
              </a:rPr>
              <a:t> </a:t>
            </a:r>
            <a:r>
              <a:rPr lang="en-US" sz="3200" b="1" i="1" dirty="0">
                <a:solidFill>
                  <a:srgbClr val="0070C0"/>
                </a:solidFill>
              </a:rPr>
              <a:t>enterocolitica</a:t>
            </a:r>
            <a:r>
              <a:rPr lang="en-US" sz="3200" b="1" dirty="0">
                <a:solidFill>
                  <a:srgbClr val="0070C0"/>
                </a:solidFill>
              </a:rPr>
              <a:t> </a:t>
            </a:r>
            <a:r>
              <a:rPr lang="en-US" sz="3200" b="1" dirty="0" smtClean="0">
                <a:solidFill>
                  <a:srgbClr val="0070C0"/>
                </a:solidFill>
              </a:rPr>
              <a:t>&amp; </a:t>
            </a:r>
            <a:r>
              <a:rPr lang="en-US" sz="3200" b="1" i="1" dirty="0" smtClean="0">
                <a:solidFill>
                  <a:srgbClr val="0070C0"/>
                </a:solidFill>
              </a:rPr>
              <a:t>Y.</a:t>
            </a:r>
            <a:r>
              <a:rPr lang="en-US" sz="3200" b="1" dirty="0" smtClean="0">
                <a:solidFill>
                  <a:srgbClr val="0070C0"/>
                </a:solidFill>
              </a:rPr>
              <a:t> </a:t>
            </a:r>
            <a:r>
              <a:rPr lang="en-US" sz="3200" b="1" i="1" dirty="0" smtClean="0">
                <a:solidFill>
                  <a:srgbClr val="0070C0"/>
                </a:solidFill>
              </a:rPr>
              <a:t>pseudotuberculosis</a:t>
            </a:r>
            <a:endParaRPr lang="ar-AE" sz="3200" dirty="0">
              <a:solidFill>
                <a:srgbClr val="0070C0"/>
              </a:solidFill>
            </a:endParaRPr>
          </a:p>
        </p:txBody>
      </p:sp>
      <p:sp>
        <p:nvSpPr>
          <p:cNvPr id="3" name="Subtitle 2"/>
          <p:cNvSpPr>
            <a:spLocks noGrp="1"/>
          </p:cNvSpPr>
          <p:nvPr>
            <p:ph type="subTitle" idx="1"/>
          </p:nvPr>
        </p:nvSpPr>
        <p:spPr>
          <a:xfrm>
            <a:off x="179512" y="836712"/>
            <a:ext cx="8784976" cy="5832648"/>
          </a:xfrm>
          <a:noFill/>
          <a:ln>
            <a:solidFill>
              <a:schemeClr val="accent1"/>
            </a:solidFill>
          </a:ln>
        </p:spPr>
        <p:txBody>
          <a:bodyPr>
            <a:noAutofit/>
          </a:bodyPr>
          <a:lstStyle/>
          <a:p>
            <a:pPr lvl="0">
              <a:spcAft>
                <a:spcPts val="0"/>
              </a:spcAft>
              <a:buClr>
                <a:srgbClr val="F9EBF9"/>
              </a:buClr>
            </a:pPr>
            <a:r>
              <a:rPr lang="en-US" sz="3000" b="1" dirty="0" smtClean="0">
                <a:solidFill>
                  <a:srgbClr val="B238B2"/>
                </a:solidFill>
              </a:rPr>
              <a:t>Microscopy </a:t>
            </a:r>
            <a:r>
              <a:rPr lang="en-US" sz="3000" b="1" dirty="0">
                <a:solidFill>
                  <a:srgbClr val="B238B2"/>
                </a:solidFill>
              </a:rPr>
              <a:t>and </a:t>
            </a:r>
            <a:r>
              <a:rPr lang="en-US" sz="3000" b="1" dirty="0" smtClean="0">
                <a:solidFill>
                  <a:srgbClr val="B238B2"/>
                </a:solidFill>
              </a:rPr>
              <a:t>cultural characteristics:                               </a:t>
            </a:r>
            <a:r>
              <a:rPr lang="en-US" sz="3000" dirty="0" smtClean="0">
                <a:solidFill>
                  <a:srgbClr val="000000"/>
                </a:solidFill>
              </a:rPr>
              <a:t>Gram negative </a:t>
            </a:r>
            <a:r>
              <a:rPr lang="en-US" sz="3000" dirty="0">
                <a:solidFill>
                  <a:srgbClr val="000000"/>
                </a:solidFill>
              </a:rPr>
              <a:t>short </a:t>
            </a:r>
            <a:r>
              <a:rPr lang="en-US" sz="3000" dirty="0" smtClean="0">
                <a:solidFill>
                  <a:srgbClr val="000000"/>
                </a:solidFill>
              </a:rPr>
              <a:t>coccobacilli. Can grow in room temperature and refrigerator.</a:t>
            </a:r>
          </a:p>
          <a:p>
            <a:pPr lvl="0">
              <a:spcAft>
                <a:spcPts val="0"/>
              </a:spcAft>
              <a:buClr>
                <a:srgbClr val="F9EBF9"/>
              </a:buClr>
            </a:pPr>
            <a:r>
              <a:rPr lang="en-US" sz="3000" dirty="0">
                <a:solidFill>
                  <a:schemeClr val="tx1"/>
                </a:solidFill>
              </a:rPr>
              <a:t>-</a:t>
            </a:r>
            <a:r>
              <a:rPr lang="en-US" sz="3000" dirty="0" smtClean="0">
                <a:solidFill>
                  <a:schemeClr val="tx1"/>
                </a:solidFill>
              </a:rPr>
              <a:t>Invade terminal ileum→ </a:t>
            </a:r>
            <a:r>
              <a:rPr lang="en-US" sz="3000" dirty="0">
                <a:solidFill>
                  <a:schemeClr val="tx1"/>
                </a:solidFill>
              </a:rPr>
              <a:t>necrotic lesions in Peyer’s patches (</a:t>
            </a:r>
            <a:r>
              <a:rPr lang="en-US" sz="3000" dirty="0" smtClean="0">
                <a:solidFill>
                  <a:schemeClr val="tx1"/>
                </a:solidFill>
              </a:rPr>
              <a:t>ileitis simulate </a:t>
            </a:r>
            <a:r>
              <a:rPr lang="en-US" sz="3000" dirty="0">
                <a:solidFill>
                  <a:schemeClr val="tx1"/>
                </a:solidFill>
              </a:rPr>
              <a:t>acute appendicitis) .</a:t>
            </a:r>
          </a:p>
          <a:p>
            <a:pPr lvl="0">
              <a:spcAft>
                <a:spcPts val="0"/>
              </a:spcAft>
              <a:buClr>
                <a:srgbClr val="F9EBF9"/>
              </a:buClr>
            </a:pPr>
            <a:r>
              <a:rPr lang="en-US" sz="3000" dirty="0">
                <a:solidFill>
                  <a:schemeClr val="tx1"/>
                </a:solidFill>
              </a:rPr>
              <a:t>Engulfed by dendritic </a:t>
            </a:r>
            <a:r>
              <a:rPr lang="en-US" sz="3000" dirty="0" smtClean="0">
                <a:solidFill>
                  <a:schemeClr val="tx1"/>
                </a:solidFill>
              </a:rPr>
              <a:t>cells→ mesenteric </a:t>
            </a:r>
            <a:r>
              <a:rPr lang="en-US" sz="3000" dirty="0">
                <a:solidFill>
                  <a:schemeClr val="tx1"/>
                </a:solidFill>
              </a:rPr>
              <a:t>lymphadenopathy.</a:t>
            </a:r>
          </a:p>
          <a:p>
            <a:pPr lvl="0">
              <a:spcAft>
                <a:spcPts val="0"/>
              </a:spcAft>
              <a:buClr>
                <a:srgbClr val="F9EBF9"/>
              </a:buClr>
            </a:pPr>
            <a:r>
              <a:rPr lang="en-US" sz="3000" dirty="0" smtClean="0">
                <a:solidFill>
                  <a:schemeClr val="tx1"/>
                </a:solidFill>
              </a:rPr>
              <a:t>- Occasionally </a:t>
            </a:r>
            <a:r>
              <a:rPr lang="en-US" sz="3000" dirty="0">
                <a:solidFill>
                  <a:schemeClr val="tx1"/>
                </a:solidFill>
              </a:rPr>
              <a:t>cause sever typhoid like illness which is usually fatal</a:t>
            </a:r>
            <a:r>
              <a:rPr lang="en-US" sz="3000" dirty="0" smtClean="0">
                <a:solidFill>
                  <a:schemeClr val="tx1"/>
                </a:solidFill>
              </a:rPr>
              <a:t>.</a:t>
            </a:r>
            <a:endParaRPr lang="en-US" sz="3000" dirty="0">
              <a:solidFill>
                <a:schemeClr val="tx1"/>
              </a:solidFill>
            </a:endParaRPr>
          </a:p>
        </p:txBody>
      </p:sp>
    </p:spTree>
    <p:extLst>
      <p:ext uri="{BB962C8B-B14F-4D97-AF65-F5344CB8AC3E}">
        <p14:creationId xmlns:p14="http://schemas.microsoft.com/office/powerpoint/2010/main" val="129852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76200"/>
            <a:ext cx="8915400" cy="6629400"/>
          </a:xfrm>
          <a:noFill/>
          <a:ln>
            <a:solidFill>
              <a:schemeClr val="accent1"/>
            </a:solidFill>
          </a:ln>
        </p:spPr>
        <p:txBody>
          <a:bodyPr>
            <a:noAutofit/>
          </a:bodyPr>
          <a:lstStyle/>
          <a:p>
            <a:pPr algn="l" rtl="0">
              <a:spcAft>
                <a:spcPts val="0"/>
              </a:spcAft>
              <a:buClr>
                <a:schemeClr val="bg1">
                  <a:lumMod val="50000"/>
                </a:schemeClr>
              </a:buClr>
            </a:pPr>
            <a:r>
              <a:rPr lang="en-US" sz="3200" b="1" dirty="0" smtClean="0">
                <a:solidFill>
                  <a:srgbClr val="C00000"/>
                </a:solidFill>
              </a:rPr>
              <a:t>Barriers to GIT infection:</a:t>
            </a:r>
          </a:p>
          <a:p>
            <a:pPr marL="571500" indent="-571500" algn="l" rtl="0">
              <a:spcAft>
                <a:spcPts val="0"/>
              </a:spcAft>
              <a:buClr>
                <a:schemeClr val="bg1">
                  <a:lumMod val="50000"/>
                </a:schemeClr>
              </a:buClr>
              <a:buFont typeface="Arial" panose="020B0604020202020204" pitchFamily="34" charset="0"/>
              <a:buChar char="•"/>
            </a:pPr>
            <a:r>
              <a:rPr lang="en-US" sz="2900" dirty="0" smtClean="0">
                <a:solidFill>
                  <a:schemeClr val="tx1"/>
                </a:solidFill>
              </a:rPr>
              <a:t>Stomach acidity (low pH).</a:t>
            </a:r>
          </a:p>
          <a:p>
            <a:pPr marL="571500" indent="-571500">
              <a:spcAft>
                <a:spcPts val="0"/>
              </a:spcAft>
              <a:buClr>
                <a:schemeClr val="bg1">
                  <a:lumMod val="50000"/>
                </a:schemeClr>
              </a:buClr>
              <a:buFont typeface="Arial" panose="020B0604020202020204" pitchFamily="34" charset="0"/>
              <a:buChar char="•"/>
            </a:pPr>
            <a:r>
              <a:rPr lang="en-US" sz="2900" dirty="0" smtClean="0">
                <a:solidFill>
                  <a:schemeClr val="tx1"/>
                </a:solidFill>
              </a:rPr>
              <a:t>Mucus </a:t>
            </a:r>
            <a:r>
              <a:rPr lang="en-US" sz="2900" dirty="0">
                <a:solidFill>
                  <a:schemeClr val="tx1"/>
                </a:solidFill>
              </a:rPr>
              <a:t>layer and gut motility (peristalsis</a:t>
            </a:r>
            <a:r>
              <a:rPr lang="en-US" sz="2900" dirty="0" smtClean="0">
                <a:solidFill>
                  <a:schemeClr val="tx1"/>
                </a:solidFill>
              </a:rPr>
              <a:t>)→ prevent </a:t>
            </a:r>
            <a:r>
              <a:rPr lang="en-US" sz="2900" dirty="0">
                <a:solidFill>
                  <a:schemeClr val="tx1"/>
                </a:solidFill>
              </a:rPr>
              <a:t>adhesion</a:t>
            </a:r>
            <a:r>
              <a:rPr lang="en-US" sz="2900" dirty="0" smtClean="0">
                <a:solidFill>
                  <a:schemeClr val="tx1"/>
                </a:solidFill>
              </a:rPr>
              <a:t>.                                                                    The </a:t>
            </a:r>
            <a:r>
              <a:rPr lang="en-US" sz="2900" dirty="0">
                <a:solidFill>
                  <a:schemeClr val="tx1"/>
                </a:solidFill>
              </a:rPr>
              <a:t>glycocalyx </a:t>
            </a:r>
            <a:r>
              <a:rPr lang="en-US" sz="2900" dirty="0" smtClean="0">
                <a:solidFill>
                  <a:schemeClr val="tx1"/>
                </a:solidFill>
              </a:rPr>
              <a:t>(mucin </a:t>
            </a:r>
            <a:r>
              <a:rPr lang="en-US" sz="2900" dirty="0">
                <a:solidFill>
                  <a:schemeClr val="tx1"/>
                </a:solidFill>
              </a:rPr>
              <a:t>rich layer) </a:t>
            </a:r>
            <a:r>
              <a:rPr lang="en-US" sz="2900" dirty="0" smtClean="0">
                <a:solidFill>
                  <a:schemeClr val="tx1"/>
                </a:solidFill>
              </a:rPr>
              <a:t>covers </a:t>
            </a:r>
            <a:r>
              <a:rPr lang="en-US" sz="2900" dirty="0">
                <a:solidFill>
                  <a:schemeClr val="tx1"/>
                </a:solidFill>
              </a:rPr>
              <a:t>the epithelial cells </a:t>
            </a:r>
            <a:r>
              <a:rPr lang="en-US" sz="2900" dirty="0" smtClean="0">
                <a:solidFill>
                  <a:schemeClr val="tx1"/>
                </a:solidFill>
              </a:rPr>
              <a:t>surface→ </a:t>
            </a:r>
            <a:r>
              <a:rPr lang="en-US" sz="2900" dirty="0">
                <a:solidFill>
                  <a:schemeClr val="tx1"/>
                </a:solidFill>
              </a:rPr>
              <a:t>entrap </a:t>
            </a:r>
            <a:r>
              <a:rPr lang="en-US" sz="2900" dirty="0" smtClean="0">
                <a:solidFill>
                  <a:schemeClr val="tx1"/>
                </a:solidFill>
              </a:rPr>
              <a:t>invading bacteria</a:t>
            </a:r>
            <a:r>
              <a:rPr lang="en-US" sz="2900" dirty="0">
                <a:solidFill>
                  <a:schemeClr val="tx1"/>
                </a:solidFill>
              </a:rPr>
              <a:t>. </a:t>
            </a:r>
            <a:endParaRPr lang="en-US" sz="2900" dirty="0" smtClean="0">
              <a:solidFill>
                <a:schemeClr val="tx1"/>
              </a:solidFill>
            </a:endParaRPr>
          </a:p>
          <a:p>
            <a:pPr marL="571500" indent="-571500">
              <a:spcAft>
                <a:spcPts val="0"/>
              </a:spcAft>
              <a:buClr>
                <a:schemeClr val="bg1">
                  <a:lumMod val="50000"/>
                </a:schemeClr>
              </a:buClr>
              <a:buFont typeface="Arial" panose="020B0604020202020204" pitchFamily="34" charset="0"/>
              <a:buChar char="•"/>
            </a:pPr>
            <a:r>
              <a:rPr lang="en-US" sz="2900" dirty="0" smtClean="0">
                <a:solidFill>
                  <a:schemeClr val="tx1"/>
                </a:solidFill>
              </a:rPr>
              <a:t>Shedding </a:t>
            </a:r>
            <a:r>
              <a:rPr lang="en-US" sz="2900" dirty="0">
                <a:solidFill>
                  <a:schemeClr val="tx1"/>
                </a:solidFill>
              </a:rPr>
              <a:t>of mucosal epithelium lining the </a:t>
            </a:r>
            <a:r>
              <a:rPr lang="en-US" sz="2900" dirty="0" smtClean="0">
                <a:solidFill>
                  <a:schemeClr val="tx1"/>
                </a:solidFill>
              </a:rPr>
              <a:t>GIT.</a:t>
            </a:r>
            <a:endParaRPr lang="en-US" sz="2900" dirty="0">
              <a:solidFill>
                <a:schemeClr val="tx1"/>
              </a:solidFill>
            </a:endParaRPr>
          </a:p>
          <a:p>
            <a:pPr marL="571500" indent="-571500">
              <a:spcAft>
                <a:spcPts val="0"/>
              </a:spcAft>
              <a:buClr>
                <a:schemeClr val="bg1">
                  <a:lumMod val="50000"/>
                </a:schemeClr>
              </a:buClr>
              <a:buFont typeface="Arial" panose="020B0604020202020204" pitchFamily="34" charset="0"/>
              <a:buChar char="•"/>
            </a:pPr>
            <a:r>
              <a:rPr lang="en-US" sz="2900" dirty="0" smtClean="0">
                <a:solidFill>
                  <a:schemeClr val="tx1"/>
                </a:solidFill>
              </a:rPr>
              <a:t>Bile secretion prevent the growth of non-enteric bacteria and enveloped viruses.</a:t>
            </a:r>
          </a:p>
          <a:p>
            <a:pPr marL="571500" indent="-571500">
              <a:spcAft>
                <a:spcPts val="0"/>
              </a:spcAft>
              <a:buClr>
                <a:schemeClr val="bg1">
                  <a:lumMod val="50000"/>
                </a:schemeClr>
              </a:buClr>
              <a:buFont typeface="Arial" panose="020B0604020202020204" pitchFamily="34" charset="0"/>
              <a:buChar char="•"/>
            </a:pPr>
            <a:r>
              <a:rPr lang="en-US" sz="2900" dirty="0">
                <a:solidFill>
                  <a:schemeClr val="tx1"/>
                </a:solidFill>
              </a:rPr>
              <a:t>M cells (microfold) of Peyer’s patches which have a surveillance function (sampling).</a:t>
            </a:r>
          </a:p>
          <a:p>
            <a:pPr marL="571500" indent="-571500">
              <a:spcAft>
                <a:spcPts val="0"/>
              </a:spcAft>
              <a:buClr>
                <a:schemeClr val="bg1">
                  <a:lumMod val="50000"/>
                </a:schemeClr>
              </a:buClr>
              <a:buFont typeface="Arial" panose="020B0604020202020204" pitchFamily="34" charset="0"/>
              <a:buChar char="•"/>
            </a:pPr>
            <a:r>
              <a:rPr lang="en-US" sz="2900" dirty="0" smtClean="0">
                <a:solidFill>
                  <a:schemeClr val="tx1"/>
                </a:solidFill>
              </a:rPr>
              <a:t>Normal flora of intestinal tract. </a:t>
            </a:r>
          </a:p>
          <a:p>
            <a:pPr marL="571500" indent="-571500">
              <a:spcAft>
                <a:spcPts val="0"/>
              </a:spcAft>
              <a:buClr>
                <a:schemeClr val="bg1">
                  <a:lumMod val="50000"/>
                </a:schemeClr>
              </a:buClr>
              <a:buFont typeface="Arial" panose="020B0604020202020204" pitchFamily="34" charset="0"/>
              <a:buChar char="•"/>
            </a:pPr>
            <a:r>
              <a:rPr lang="en-US" sz="2900" dirty="0" smtClean="0">
                <a:solidFill>
                  <a:schemeClr val="tx1"/>
                </a:solidFill>
              </a:rPr>
              <a:t>Secretory </a:t>
            </a:r>
            <a:r>
              <a:rPr lang="en-US" sz="2900" dirty="0">
                <a:solidFill>
                  <a:schemeClr val="tx1"/>
                </a:solidFill>
              </a:rPr>
              <a:t>IgA</a:t>
            </a:r>
            <a:r>
              <a:rPr lang="en-US" sz="2900" dirty="0" smtClean="0">
                <a:solidFill>
                  <a:schemeClr val="tx1"/>
                </a:solidFill>
              </a:rPr>
              <a:t>.</a:t>
            </a:r>
            <a:endParaRPr lang="en-US" sz="2900" dirty="0">
              <a:solidFill>
                <a:schemeClr val="tx1"/>
              </a:solidFill>
            </a:endParaRPr>
          </a:p>
        </p:txBody>
      </p:sp>
    </p:spTree>
    <p:extLst>
      <p:ext uri="{BB962C8B-B14F-4D97-AF65-F5344CB8AC3E}">
        <p14:creationId xmlns:p14="http://schemas.microsoft.com/office/powerpoint/2010/main" val="2638967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88641"/>
            <a:ext cx="8568952" cy="504055"/>
          </a:xfrm>
          <a:noFill/>
        </p:spPr>
        <p:txBody>
          <a:bodyPr>
            <a:noAutofit/>
          </a:bodyPr>
          <a:lstStyle/>
          <a:p>
            <a:pPr algn="ctr"/>
            <a:r>
              <a:rPr lang="en-US" sz="3600" b="1" dirty="0" smtClean="0">
                <a:solidFill>
                  <a:srgbClr val="C00000"/>
                </a:solidFill>
                <a:ea typeface="+mn-ea"/>
                <a:cs typeface="Times New Roman"/>
              </a:rPr>
              <a:t>Laboratory Diagnosis:</a:t>
            </a:r>
            <a:endParaRPr lang="en-US" sz="3600" dirty="0">
              <a:solidFill>
                <a:srgbClr val="0065B0"/>
              </a:solidFill>
            </a:endParaRPr>
          </a:p>
        </p:txBody>
      </p:sp>
      <p:sp>
        <p:nvSpPr>
          <p:cNvPr id="3" name="Subtitle 2"/>
          <p:cNvSpPr>
            <a:spLocks noGrp="1"/>
          </p:cNvSpPr>
          <p:nvPr>
            <p:ph type="subTitle" idx="1"/>
          </p:nvPr>
        </p:nvSpPr>
        <p:spPr>
          <a:xfrm>
            <a:off x="107504" y="692696"/>
            <a:ext cx="8928992" cy="6048672"/>
          </a:xfrm>
          <a:noFill/>
          <a:ln>
            <a:solidFill>
              <a:schemeClr val="accent1"/>
            </a:solidFill>
          </a:ln>
        </p:spPr>
        <p:txBody>
          <a:bodyPr>
            <a:normAutofit/>
          </a:bodyPr>
          <a:lstStyle/>
          <a:p>
            <a:pPr lvl="0">
              <a:spcAft>
                <a:spcPts val="0"/>
              </a:spcAft>
              <a:buClr>
                <a:srgbClr val="E2A3E2">
                  <a:lumMod val="50000"/>
                </a:srgbClr>
              </a:buClr>
              <a:buSzPct val="74000"/>
            </a:pPr>
            <a:r>
              <a:rPr lang="en-US" sz="2950" b="1" dirty="0" smtClean="0">
                <a:solidFill>
                  <a:srgbClr val="C00000"/>
                </a:solidFill>
              </a:rPr>
              <a:t>Specimens:</a:t>
            </a:r>
          </a:p>
          <a:p>
            <a:pPr lvl="0">
              <a:spcAft>
                <a:spcPts val="0"/>
              </a:spcAft>
              <a:buClr>
                <a:srgbClr val="E2A3E2">
                  <a:lumMod val="50000"/>
                </a:srgbClr>
              </a:buClr>
              <a:buSzPct val="74000"/>
            </a:pPr>
            <a:r>
              <a:rPr lang="en-US" sz="2950" dirty="0" smtClean="0">
                <a:solidFill>
                  <a:schemeClr val="tx1"/>
                </a:solidFill>
              </a:rPr>
              <a:t>- Stool samples, occasionally rectal swabs.                              Use </a:t>
            </a:r>
            <a:r>
              <a:rPr lang="en-US" sz="2950" dirty="0">
                <a:solidFill>
                  <a:schemeClr val="tx1"/>
                </a:solidFill>
              </a:rPr>
              <a:t>C</a:t>
            </a:r>
            <a:r>
              <a:rPr lang="en-US" sz="2950" dirty="0" smtClean="0">
                <a:solidFill>
                  <a:schemeClr val="tx1"/>
                </a:solidFill>
              </a:rPr>
              <a:t>ary-Blair transport media if delay ≥ 30 minutes is expected.</a:t>
            </a:r>
          </a:p>
          <a:p>
            <a:pPr lvl="0">
              <a:spcAft>
                <a:spcPts val="0"/>
              </a:spcAft>
              <a:buClr>
                <a:srgbClr val="E2A3E2">
                  <a:lumMod val="50000"/>
                </a:srgbClr>
              </a:buClr>
              <a:buSzPct val="74000"/>
            </a:pPr>
            <a:r>
              <a:rPr lang="en-US" sz="2950" dirty="0" smtClean="0">
                <a:solidFill>
                  <a:schemeClr val="tx1"/>
                </a:solidFill>
              </a:rPr>
              <a:t>- Macroscopic, microscopic and culture.</a:t>
            </a:r>
          </a:p>
          <a:p>
            <a:pPr lvl="0">
              <a:spcAft>
                <a:spcPts val="0"/>
              </a:spcAft>
              <a:buClr>
                <a:srgbClr val="E2A3E2">
                  <a:lumMod val="50000"/>
                </a:srgbClr>
              </a:buClr>
              <a:buSzPct val="74000"/>
            </a:pPr>
            <a:r>
              <a:rPr lang="en-US" sz="2950" b="1" dirty="0" smtClean="0">
                <a:solidFill>
                  <a:srgbClr val="C00000"/>
                </a:solidFill>
              </a:rPr>
              <a:t>Macroscopic:</a:t>
            </a:r>
            <a:endParaRPr lang="en-US" sz="2950" dirty="0">
              <a:solidFill>
                <a:schemeClr val="tx1"/>
              </a:solidFill>
            </a:endParaRPr>
          </a:p>
          <a:p>
            <a:pPr lvl="0">
              <a:spcAft>
                <a:spcPts val="0"/>
              </a:spcAft>
              <a:buClr>
                <a:srgbClr val="E2A3E2">
                  <a:lumMod val="50000"/>
                </a:srgbClr>
              </a:buClr>
              <a:buSzPct val="74000"/>
            </a:pPr>
            <a:r>
              <a:rPr lang="en-US" sz="2950" dirty="0" smtClean="0">
                <a:solidFill>
                  <a:schemeClr val="tx1"/>
                </a:solidFill>
              </a:rPr>
              <a:t>- Consistency (formed, unformed (soft) or liquid)</a:t>
            </a:r>
          </a:p>
          <a:p>
            <a:pPr lvl="0">
              <a:spcAft>
                <a:spcPts val="0"/>
              </a:spcAft>
              <a:buClr>
                <a:srgbClr val="E2A3E2">
                  <a:lumMod val="50000"/>
                </a:srgbClr>
              </a:buClr>
              <a:buSzPct val="74000"/>
            </a:pPr>
            <a:r>
              <a:rPr lang="en-US" sz="2950" dirty="0" smtClean="0">
                <a:solidFill>
                  <a:schemeClr val="tx1"/>
                </a:solidFill>
              </a:rPr>
              <a:t>- Color (white, yellow, brown or black)</a:t>
            </a:r>
          </a:p>
          <a:p>
            <a:pPr lvl="0">
              <a:spcAft>
                <a:spcPts val="0"/>
              </a:spcAft>
              <a:buClr>
                <a:srgbClr val="E2A3E2">
                  <a:lumMod val="50000"/>
                </a:srgbClr>
              </a:buClr>
              <a:buSzPct val="74000"/>
            </a:pPr>
            <a:r>
              <a:rPr lang="en-US" sz="2950" dirty="0" smtClean="0">
                <a:solidFill>
                  <a:schemeClr val="tx1"/>
                </a:solidFill>
              </a:rPr>
              <a:t>- Presence of </a:t>
            </a:r>
            <a:r>
              <a:rPr lang="en-US" sz="2950" dirty="0">
                <a:solidFill>
                  <a:schemeClr val="tx1"/>
                </a:solidFill>
              </a:rPr>
              <a:t>any abnormal components (e.g. mucus or blood</a:t>
            </a:r>
            <a:r>
              <a:rPr lang="en-US" sz="2950" dirty="0" smtClean="0">
                <a:solidFill>
                  <a:schemeClr val="tx1"/>
                </a:solidFill>
              </a:rPr>
              <a:t>).</a:t>
            </a:r>
          </a:p>
        </p:txBody>
      </p:sp>
    </p:spTree>
    <p:extLst>
      <p:ext uri="{BB962C8B-B14F-4D97-AF65-F5344CB8AC3E}">
        <p14:creationId xmlns:p14="http://schemas.microsoft.com/office/powerpoint/2010/main" val="31492170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60649"/>
            <a:ext cx="45719" cy="72007"/>
          </a:xfrm>
        </p:spPr>
        <p:txBody>
          <a:bodyPr>
            <a:normAutofit fontScale="90000"/>
          </a:bodyPr>
          <a:lstStyle/>
          <a:p>
            <a:pPr algn="l" rtl="0"/>
            <a:r>
              <a:rPr lang="en-US" sz="800" dirty="0" smtClean="0"/>
              <a:t>N</a:t>
            </a:r>
            <a:endParaRPr lang="ar-AE" sz="800" dirty="0"/>
          </a:p>
        </p:txBody>
      </p:sp>
      <p:sp>
        <p:nvSpPr>
          <p:cNvPr id="3" name="Subtitle 2"/>
          <p:cNvSpPr>
            <a:spLocks noGrp="1"/>
          </p:cNvSpPr>
          <p:nvPr>
            <p:ph type="subTitle" idx="1"/>
          </p:nvPr>
        </p:nvSpPr>
        <p:spPr>
          <a:xfrm>
            <a:off x="107504" y="116632"/>
            <a:ext cx="8928992" cy="6552728"/>
          </a:xfrm>
          <a:noFill/>
          <a:ln>
            <a:solidFill>
              <a:schemeClr val="accent1"/>
            </a:solidFill>
          </a:ln>
        </p:spPr>
        <p:txBody>
          <a:bodyPr>
            <a:normAutofit/>
          </a:bodyPr>
          <a:lstStyle/>
          <a:p>
            <a:pPr lvl="0">
              <a:spcAft>
                <a:spcPts val="0"/>
              </a:spcAft>
              <a:buClr>
                <a:srgbClr val="E2A3E2">
                  <a:lumMod val="50000"/>
                </a:srgbClr>
              </a:buClr>
              <a:buSzPct val="74000"/>
            </a:pPr>
            <a:r>
              <a:rPr lang="en-US" sz="2950" b="1" dirty="0">
                <a:solidFill>
                  <a:srgbClr val="C00000"/>
                </a:solidFill>
              </a:rPr>
              <a:t>Microscopy:</a:t>
            </a:r>
          </a:p>
          <a:p>
            <a:pPr lvl="0">
              <a:spcAft>
                <a:spcPts val="0"/>
              </a:spcAft>
              <a:buClr>
                <a:srgbClr val="E2A3E2">
                  <a:lumMod val="50000"/>
                </a:srgbClr>
              </a:buClr>
              <a:buSzPct val="74000"/>
            </a:pPr>
            <a:r>
              <a:rPr lang="en-US" sz="2950" dirty="0">
                <a:solidFill>
                  <a:srgbClr val="000000"/>
                </a:solidFill>
              </a:rPr>
              <a:t>For the presence of pus cells, RBCs and bacteria in </a:t>
            </a:r>
            <a:r>
              <a:rPr lang="en-US" sz="2950" dirty="0" smtClean="0">
                <a:solidFill>
                  <a:srgbClr val="000000"/>
                </a:solidFill>
              </a:rPr>
              <a:t>stool.  </a:t>
            </a:r>
          </a:p>
          <a:p>
            <a:pPr lvl="0">
              <a:spcAft>
                <a:spcPts val="0"/>
              </a:spcAft>
              <a:buClr>
                <a:srgbClr val="E2A3E2">
                  <a:lumMod val="50000"/>
                </a:srgbClr>
              </a:buClr>
              <a:buSzPct val="74000"/>
            </a:pPr>
            <a:r>
              <a:rPr lang="en-US" sz="2950" dirty="0" smtClean="0">
                <a:solidFill>
                  <a:srgbClr val="000000"/>
                </a:solidFill>
              </a:rPr>
              <a:t>- Pus cells &gt;50 cells/ HPF </a:t>
            </a:r>
            <a:r>
              <a:rPr lang="en-US" sz="2950" b="1" dirty="0" smtClean="0">
                <a:solidFill>
                  <a:srgbClr val="000000"/>
                </a:solidFill>
              </a:rPr>
              <a:t>+</a:t>
            </a:r>
            <a:r>
              <a:rPr lang="en-US" sz="2950" dirty="0" smtClean="0">
                <a:solidFill>
                  <a:srgbClr val="000000"/>
                </a:solidFill>
              </a:rPr>
              <a:t> </a:t>
            </a:r>
            <a:r>
              <a:rPr lang="en-US" sz="2900" dirty="0">
                <a:solidFill>
                  <a:srgbClr val="000000"/>
                </a:solidFill>
              </a:rPr>
              <a:t>RBCs</a:t>
            </a:r>
            <a:r>
              <a:rPr lang="en-US" sz="2950" dirty="0" smtClean="0">
                <a:solidFill>
                  <a:srgbClr val="000000"/>
                </a:solidFill>
              </a:rPr>
              <a:t> → shigellosis.</a:t>
            </a:r>
          </a:p>
          <a:p>
            <a:pPr lvl="0">
              <a:spcAft>
                <a:spcPts val="0"/>
              </a:spcAft>
              <a:buClr>
                <a:srgbClr val="E2A3E2">
                  <a:lumMod val="50000"/>
                </a:srgbClr>
              </a:buClr>
              <a:buSzPct val="74000"/>
            </a:pPr>
            <a:r>
              <a:rPr lang="en-US" sz="2950" dirty="0" smtClean="0">
                <a:solidFill>
                  <a:srgbClr val="000000"/>
                </a:solidFill>
              </a:rPr>
              <a:t>- Pus cells &lt; 20 </a:t>
            </a:r>
            <a:r>
              <a:rPr lang="en-US" sz="2950" dirty="0">
                <a:solidFill>
                  <a:srgbClr val="000000"/>
                </a:solidFill>
              </a:rPr>
              <a:t>cells </a:t>
            </a:r>
            <a:r>
              <a:rPr lang="en-US" sz="2950" dirty="0" smtClean="0">
                <a:solidFill>
                  <a:srgbClr val="000000"/>
                </a:solidFill>
              </a:rPr>
              <a:t>/HPF </a:t>
            </a:r>
            <a:r>
              <a:rPr lang="en-US" sz="2950" b="1" dirty="0">
                <a:solidFill>
                  <a:srgbClr val="000000"/>
                </a:solidFill>
              </a:rPr>
              <a:t>+</a:t>
            </a:r>
            <a:r>
              <a:rPr lang="en-US" sz="2950" dirty="0">
                <a:solidFill>
                  <a:srgbClr val="000000"/>
                </a:solidFill>
              </a:rPr>
              <a:t> </a:t>
            </a:r>
            <a:r>
              <a:rPr lang="en-US" sz="2900" dirty="0">
                <a:solidFill>
                  <a:srgbClr val="000000"/>
                </a:solidFill>
              </a:rPr>
              <a:t>RBCs</a:t>
            </a:r>
            <a:r>
              <a:rPr lang="en-US" sz="2950" dirty="0" smtClean="0">
                <a:solidFill>
                  <a:srgbClr val="000000"/>
                </a:solidFill>
              </a:rPr>
              <a:t> → salmonellosis</a:t>
            </a:r>
            <a:r>
              <a:rPr lang="en-US" sz="2950" dirty="0">
                <a:solidFill>
                  <a:srgbClr val="000000"/>
                </a:solidFill>
              </a:rPr>
              <a:t>, </a:t>
            </a:r>
            <a:r>
              <a:rPr lang="en-US" sz="2950" dirty="0" smtClean="0">
                <a:solidFill>
                  <a:srgbClr val="000000"/>
                </a:solidFill>
              </a:rPr>
              <a:t>Campylobacter, </a:t>
            </a:r>
            <a:r>
              <a:rPr lang="en-US" sz="2950" dirty="0" smtClean="0">
                <a:solidFill>
                  <a:srgbClr val="000000"/>
                </a:solidFill>
              </a:rPr>
              <a:t>and Yersinia</a:t>
            </a:r>
            <a:r>
              <a:rPr lang="en-US" sz="2950" dirty="0">
                <a:solidFill>
                  <a:srgbClr val="000000"/>
                </a:solidFill>
              </a:rPr>
              <a:t>.</a:t>
            </a:r>
            <a:endParaRPr lang="en-US" sz="2950" dirty="0" smtClean="0">
              <a:solidFill>
                <a:srgbClr val="000000"/>
              </a:solidFill>
            </a:endParaRPr>
          </a:p>
          <a:p>
            <a:pPr lvl="0">
              <a:spcAft>
                <a:spcPts val="0"/>
              </a:spcAft>
              <a:buClr>
                <a:srgbClr val="E2A3E2">
                  <a:lumMod val="50000"/>
                </a:srgbClr>
              </a:buClr>
              <a:buSzPct val="74000"/>
            </a:pPr>
            <a:r>
              <a:rPr lang="en-US" sz="2950" dirty="0" smtClean="0">
                <a:solidFill>
                  <a:srgbClr val="000000"/>
                </a:solidFill>
              </a:rPr>
              <a:t>- Pus cells 2–5 </a:t>
            </a:r>
            <a:r>
              <a:rPr lang="en-US" sz="2950" dirty="0">
                <a:solidFill>
                  <a:srgbClr val="000000"/>
                </a:solidFill>
              </a:rPr>
              <a:t>cells </a:t>
            </a:r>
            <a:r>
              <a:rPr lang="en-US" sz="2950" dirty="0" smtClean="0">
                <a:solidFill>
                  <a:srgbClr val="000000"/>
                </a:solidFill>
              </a:rPr>
              <a:t>/ HPF </a:t>
            </a:r>
            <a:r>
              <a:rPr lang="en-US" sz="2950" b="1" dirty="0">
                <a:solidFill>
                  <a:srgbClr val="000000"/>
                </a:solidFill>
              </a:rPr>
              <a:t>+</a:t>
            </a:r>
            <a:r>
              <a:rPr lang="en-US" sz="2950" dirty="0">
                <a:solidFill>
                  <a:srgbClr val="000000"/>
                </a:solidFill>
              </a:rPr>
              <a:t> </a:t>
            </a:r>
            <a:r>
              <a:rPr lang="en-US" sz="2900" dirty="0">
                <a:solidFill>
                  <a:srgbClr val="000000"/>
                </a:solidFill>
              </a:rPr>
              <a:t>RBCs </a:t>
            </a:r>
            <a:r>
              <a:rPr lang="en-US" sz="2950" dirty="0" smtClean="0">
                <a:solidFill>
                  <a:srgbClr val="000000"/>
                </a:solidFill>
              </a:rPr>
              <a:t>→ Enterohemorrhagic  </a:t>
            </a:r>
            <a:r>
              <a:rPr lang="en-US" sz="2950" i="1" dirty="0" smtClean="0">
                <a:solidFill>
                  <a:srgbClr val="000000"/>
                </a:solidFill>
              </a:rPr>
              <a:t>E. coli</a:t>
            </a:r>
            <a:r>
              <a:rPr lang="en-US" sz="2950" dirty="0" smtClean="0">
                <a:solidFill>
                  <a:srgbClr val="000000"/>
                </a:solidFill>
              </a:rPr>
              <a:t>.</a:t>
            </a:r>
          </a:p>
          <a:p>
            <a:pPr lvl="0">
              <a:spcAft>
                <a:spcPts val="0"/>
              </a:spcAft>
              <a:buClr>
                <a:srgbClr val="E2A3E2">
                  <a:lumMod val="50000"/>
                </a:srgbClr>
              </a:buClr>
              <a:buSzPct val="74000"/>
            </a:pPr>
            <a:r>
              <a:rPr lang="en-US" sz="2950" dirty="0" smtClean="0">
                <a:solidFill>
                  <a:srgbClr val="000000"/>
                </a:solidFill>
              </a:rPr>
              <a:t>- Pus </a:t>
            </a:r>
            <a:r>
              <a:rPr lang="en-US" sz="2950" dirty="0">
                <a:solidFill>
                  <a:srgbClr val="000000"/>
                </a:solidFill>
              </a:rPr>
              <a:t>cells 2–5 cells / HPF </a:t>
            </a:r>
            <a:r>
              <a:rPr lang="en-US" sz="2950" dirty="0" smtClean="0">
                <a:solidFill>
                  <a:srgbClr val="000000"/>
                </a:solidFill>
              </a:rPr>
              <a:t>without RBCs→ cholera</a:t>
            </a:r>
            <a:r>
              <a:rPr lang="en-US" sz="2950" dirty="0">
                <a:solidFill>
                  <a:srgbClr val="000000"/>
                </a:solidFill>
              </a:rPr>
              <a:t>, </a:t>
            </a:r>
            <a:r>
              <a:rPr lang="en-US" sz="2950" dirty="0" smtClean="0">
                <a:solidFill>
                  <a:srgbClr val="000000"/>
                </a:solidFill>
              </a:rPr>
              <a:t>Enterotoxigenic </a:t>
            </a:r>
            <a:r>
              <a:rPr lang="en-US" sz="2950" dirty="0">
                <a:solidFill>
                  <a:srgbClr val="000000"/>
                </a:solidFill>
              </a:rPr>
              <a:t>and </a:t>
            </a:r>
            <a:r>
              <a:rPr lang="en-US" sz="2950" dirty="0" smtClean="0">
                <a:solidFill>
                  <a:srgbClr val="000000"/>
                </a:solidFill>
              </a:rPr>
              <a:t>Enteropathogenic </a:t>
            </a:r>
            <a:r>
              <a:rPr lang="en-US" sz="2950" i="1" dirty="0">
                <a:solidFill>
                  <a:srgbClr val="000000"/>
                </a:solidFill>
              </a:rPr>
              <a:t>E. coli</a:t>
            </a:r>
            <a:r>
              <a:rPr lang="en-US" sz="2950" dirty="0">
                <a:solidFill>
                  <a:srgbClr val="000000"/>
                </a:solidFill>
              </a:rPr>
              <a:t>, and </a:t>
            </a:r>
            <a:r>
              <a:rPr lang="en-US" sz="2950" dirty="0" smtClean="0">
                <a:solidFill>
                  <a:srgbClr val="000000"/>
                </a:solidFill>
              </a:rPr>
              <a:t>viral diarrhoea.</a:t>
            </a:r>
            <a:r>
              <a:rPr lang="en-US" sz="2950" dirty="0">
                <a:solidFill>
                  <a:srgbClr val="000000"/>
                </a:solidFill>
              </a:rPr>
              <a:t> </a:t>
            </a:r>
            <a:r>
              <a:rPr lang="en-US" sz="2950" dirty="0" smtClean="0">
                <a:solidFill>
                  <a:srgbClr val="000000"/>
                </a:solidFill>
              </a:rPr>
              <a:t>                                                                                         - In amoebic dysentery </a:t>
            </a:r>
            <a:r>
              <a:rPr lang="en-US" sz="2950" dirty="0">
                <a:solidFill>
                  <a:srgbClr val="000000"/>
                </a:solidFill>
              </a:rPr>
              <a:t>the </a:t>
            </a:r>
            <a:r>
              <a:rPr lang="en-US" sz="2950" dirty="0" smtClean="0">
                <a:solidFill>
                  <a:srgbClr val="000000"/>
                </a:solidFill>
              </a:rPr>
              <a:t>pus cells </a:t>
            </a:r>
            <a:r>
              <a:rPr lang="en-US" sz="2950" dirty="0">
                <a:solidFill>
                  <a:srgbClr val="000000"/>
                </a:solidFill>
              </a:rPr>
              <a:t>are mostly degenerated (ghost cells). </a:t>
            </a:r>
            <a:r>
              <a:rPr lang="en-US" sz="3200" dirty="0" smtClean="0">
                <a:solidFill>
                  <a:srgbClr val="000000"/>
                </a:solidFill>
              </a:rPr>
              <a:t>                                                                      </a:t>
            </a:r>
            <a:endParaRPr lang="ar-AE" sz="2700" b="1" dirty="0" smtClean="0">
              <a:solidFill>
                <a:srgbClr val="0070C0"/>
              </a:solidFill>
            </a:endParaRPr>
          </a:p>
          <a:p>
            <a:pPr algn="l" rtl="0"/>
            <a:endParaRPr lang="en-US" sz="2600" dirty="0" smtClean="0">
              <a:solidFill>
                <a:schemeClr val="tx1"/>
              </a:solidFill>
              <a:latin typeface="Times New Roman" pitchFamily="18" charset="0"/>
              <a:cs typeface="Times New Roman" pitchFamily="18" charset="0"/>
            </a:endParaRPr>
          </a:p>
          <a:p>
            <a:pPr marL="457200" indent="-457200" algn="l" rtl="0">
              <a:buFontTx/>
              <a:buChar char="-"/>
            </a:pPr>
            <a:endParaRPr lang="en-US" sz="2600" dirty="0" smtClean="0">
              <a:solidFill>
                <a:schemeClr val="tx1"/>
              </a:solidFill>
              <a:latin typeface="Times New Roman" pitchFamily="18" charset="0"/>
              <a:cs typeface="Times New Roman" pitchFamily="18" charset="0"/>
            </a:endParaRPr>
          </a:p>
          <a:p>
            <a:pPr algn="l" rtl="0"/>
            <a:endParaRPr lang="ar-AE" sz="2600" dirty="0"/>
          </a:p>
        </p:txBody>
      </p:sp>
    </p:spTree>
    <p:extLst>
      <p:ext uri="{BB962C8B-B14F-4D97-AF65-F5344CB8AC3E}">
        <p14:creationId xmlns:p14="http://schemas.microsoft.com/office/powerpoint/2010/main" val="399918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60649"/>
            <a:ext cx="45719" cy="72007"/>
          </a:xfrm>
        </p:spPr>
        <p:txBody>
          <a:bodyPr>
            <a:normAutofit fontScale="90000"/>
          </a:bodyPr>
          <a:lstStyle/>
          <a:p>
            <a:pPr algn="l" rtl="0"/>
            <a:r>
              <a:rPr lang="en-US" sz="800" dirty="0" smtClean="0"/>
              <a:t>N</a:t>
            </a:r>
            <a:endParaRPr lang="ar-AE" sz="800" dirty="0"/>
          </a:p>
        </p:txBody>
      </p:sp>
      <p:sp>
        <p:nvSpPr>
          <p:cNvPr id="3" name="Subtitle 2"/>
          <p:cNvSpPr>
            <a:spLocks noGrp="1"/>
          </p:cNvSpPr>
          <p:nvPr>
            <p:ph type="subTitle" idx="1"/>
          </p:nvPr>
        </p:nvSpPr>
        <p:spPr>
          <a:xfrm>
            <a:off x="179512" y="188640"/>
            <a:ext cx="8784976" cy="6480720"/>
          </a:xfrm>
          <a:noFill/>
          <a:ln>
            <a:solidFill>
              <a:schemeClr val="accent1"/>
            </a:solidFill>
          </a:ln>
        </p:spPr>
        <p:txBody>
          <a:bodyPr>
            <a:normAutofit/>
          </a:bodyPr>
          <a:lstStyle/>
          <a:p>
            <a:pPr>
              <a:spcBef>
                <a:spcPts val="0"/>
              </a:spcBef>
              <a:spcAft>
                <a:spcPts val="0"/>
              </a:spcAft>
            </a:pPr>
            <a:r>
              <a:rPr lang="en-US" sz="3000" b="1" dirty="0" smtClean="0">
                <a:solidFill>
                  <a:srgbClr val="C00000"/>
                </a:solidFill>
                <a:latin typeface="Times New Roman" panose="02020603050405020304" pitchFamily="18" charset="0"/>
                <a:cs typeface="Times New Roman" panose="02020603050405020304" pitchFamily="18" charset="0"/>
              </a:rPr>
              <a:t>Culture:</a:t>
            </a:r>
            <a:endParaRPr lang="en-US" sz="3000" dirty="0">
              <a:solidFill>
                <a:schemeClr val="tx1"/>
              </a:solidFill>
              <a:latin typeface="Times New Roman" panose="02020603050405020304" pitchFamily="18" charset="0"/>
              <a:cs typeface="Times New Roman" panose="02020603050405020304" pitchFamily="18" charset="0"/>
            </a:endParaRPr>
          </a:p>
          <a:p>
            <a:r>
              <a:rPr lang="en-US" sz="3000" dirty="0" smtClean="0">
                <a:solidFill>
                  <a:srgbClr val="7030A0"/>
                </a:solidFill>
                <a:latin typeface="Times New Roman" panose="02020603050405020304" pitchFamily="18" charset="0"/>
                <a:cs typeface="Times New Roman" panose="02020603050405020304" pitchFamily="18" charset="0"/>
              </a:rPr>
              <a:t>Culture media:</a:t>
            </a:r>
          </a:p>
          <a:p>
            <a:pPr marL="457200" indent="-457200">
              <a:spcBef>
                <a:spcPts val="0"/>
              </a:spcBef>
              <a:spcAft>
                <a:spcPts val="0"/>
              </a:spcAft>
              <a:buClr>
                <a:srgbClr val="7030A0"/>
              </a:buClr>
              <a:buFont typeface="Arial" panose="020B0604020202020204" pitchFamily="34" charset="0"/>
              <a:buChar char="•"/>
            </a:pPr>
            <a:r>
              <a:rPr lang="en-US" sz="3000" dirty="0" smtClean="0">
                <a:solidFill>
                  <a:schemeClr val="tx1"/>
                </a:solidFill>
                <a:latin typeface="Times New Roman" panose="02020603050405020304" pitchFamily="18" charset="0"/>
                <a:cs typeface="Times New Roman" panose="02020603050405020304" pitchFamily="18" charset="0"/>
              </a:rPr>
              <a:t>Mildly selective: </a:t>
            </a:r>
            <a:r>
              <a:rPr lang="en-US" sz="3000" dirty="0" smtClean="0">
                <a:solidFill>
                  <a:srgbClr val="7030A0"/>
                </a:solidFill>
                <a:latin typeface="Times New Roman" panose="02020603050405020304" pitchFamily="18" charset="0"/>
                <a:cs typeface="Times New Roman" panose="02020603050405020304" pitchFamily="18" charset="0"/>
              </a:rPr>
              <a:t>MacConkey agar.</a:t>
            </a:r>
            <a:endParaRPr lang="en-US" sz="3000" dirty="0">
              <a:solidFill>
                <a:srgbClr val="7030A0"/>
              </a:solidFill>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7030A0"/>
              </a:buClr>
              <a:buFont typeface="Arial" panose="020B0604020202020204" pitchFamily="34" charset="0"/>
              <a:buChar char="•"/>
            </a:pPr>
            <a:r>
              <a:rPr lang="en-US" sz="3000" dirty="0" smtClean="0">
                <a:solidFill>
                  <a:schemeClr val="tx1"/>
                </a:solidFill>
                <a:latin typeface="Times New Roman" panose="02020603050405020304" pitchFamily="18" charset="0"/>
                <a:cs typeface="Times New Roman" panose="02020603050405020304" pitchFamily="18" charset="0"/>
              </a:rPr>
              <a:t>Highly </a:t>
            </a:r>
            <a:r>
              <a:rPr lang="en-US" sz="3000" dirty="0">
                <a:solidFill>
                  <a:schemeClr val="tx1"/>
                </a:solidFill>
                <a:latin typeface="Times New Roman" panose="02020603050405020304" pitchFamily="18" charset="0"/>
                <a:cs typeface="Times New Roman" panose="02020603050405020304" pitchFamily="18" charset="0"/>
              </a:rPr>
              <a:t>selective</a:t>
            </a:r>
            <a:r>
              <a:rPr lang="en-US" sz="3000" dirty="0" smtClean="0">
                <a:solidFill>
                  <a:schemeClr val="tx1"/>
                </a:solidFill>
                <a:latin typeface="Times New Roman" panose="02020603050405020304" pitchFamily="18" charset="0"/>
                <a:cs typeface="Times New Roman" panose="02020603050405020304" pitchFamily="18" charset="0"/>
              </a:rPr>
              <a:t>: </a:t>
            </a:r>
            <a:r>
              <a:rPr lang="en-US" sz="3000" dirty="0" smtClean="0">
                <a:solidFill>
                  <a:srgbClr val="7030A0"/>
                </a:solidFill>
                <a:latin typeface="Times New Roman" panose="02020603050405020304" pitchFamily="18" charset="0"/>
                <a:cs typeface="Times New Roman" panose="02020603050405020304" pitchFamily="18" charset="0"/>
              </a:rPr>
              <a:t>XLD (xylose-lysine-deoxycholate). </a:t>
            </a:r>
          </a:p>
          <a:p>
            <a:pPr marL="457200" indent="-457200">
              <a:spcBef>
                <a:spcPts val="0"/>
              </a:spcBef>
              <a:spcAft>
                <a:spcPts val="0"/>
              </a:spcAft>
              <a:buClr>
                <a:srgbClr val="7030A0"/>
              </a:buClr>
              <a:buFont typeface="Arial" panose="020B0604020202020204" pitchFamily="34" charset="0"/>
              <a:buChar char="•"/>
            </a:pPr>
            <a:r>
              <a:rPr lang="en-US" sz="3000" dirty="0" smtClean="0">
                <a:solidFill>
                  <a:srgbClr val="7030A0"/>
                </a:solidFill>
                <a:latin typeface="Times New Roman" panose="02020603050405020304" pitchFamily="18" charset="0"/>
                <a:cs typeface="Times New Roman" panose="02020603050405020304" pitchFamily="18" charset="0"/>
              </a:rPr>
              <a:t>Campylobacter agar: </a:t>
            </a:r>
            <a:r>
              <a:rPr lang="en-US" sz="3000" dirty="0" smtClean="0">
                <a:solidFill>
                  <a:schemeClr val="tx1"/>
                </a:solidFill>
                <a:latin typeface="Times New Roman" panose="02020603050405020304" pitchFamily="18" charset="0"/>
                <a:cs typeface="Times New Roman" panose="02020603050405020304" pitchFamily="18" charset="0"/>
              </a:rPr>
              <a:t>for isolation of Campylobacter. </a:t>
            </a:r>
          </a:p>
          <a:p>
            <a:pPr>
              <a:spcBef>
                <a:spcPts val="0"/>
              </a:spcBef>
              <a:spcAft>
                <a:spcPts val="0"/>
              </a:spcAft>
              <a:buClr>
                <a:srgbClr val="7030A0"/>
              </a:buClr>
            </a:pPr>
            <a:r>
              <a:rPr lang="en-US" sz="3000" dirty="0" smtClean="0">
                <a:solidFill>
                  <a:schemeClr val="tx1"/>
                </a:solidFill>
                <a:latin typeface="Times New Roman" panose="02020603050405020304" pitchFamily="18" charset="0"/>
                <a:cs typeface="Times New Roman" panose="02020603050405020304" pitchFamily="18" charset="0"/>
              </a:rPr>
              <a:t>Incubate in 37C</a:t>
            </a:r>
            <a:r>
              <a:rPr lang="en-US" sz="3000" baseline="30000" dirty="0" smtClean="0">
                <a:solidFill>
                  <a:schemeClr val="tx1"/>
                </a:solidFill>
                <a:latin typeface="Times New Roman" panose="02020603050405020304" pitchFamily="18" charset="0"/>
                <a:cs typeface="Times New Roman" panose="02020603050405020304" pitchFamily="18" charset="0"/>
              </a:rPr>
              <a:t>o</a:t>
            </a:r>
            <a:r>
              <a:rPr lang="en-US" sz="3000" dirty="0" smtClean="0">
                <a:solidFill>
                  <a:schemeClr val="tx1"/>
                </a:solidFill>
                <a:latin typeface="Times New Roman" panose="02020603050405020304" pitchFamily="18" charset="0"/>
                <a:cs typeface="Times New Roman" panose="02020603050405020304" pitchFamily="18" charset="0"/>
              </a:rPr>
              <a:t> for 48 hours.</a:t>
            </a:r>
          </a:p>
          <a:p>
            <a:pPr>
              <a:spcBef>
                <a:spcPts val="0"/>
              </a:spcBef>
              <a:spcAft>
                <a:spcPts val="0"/>
              </a:spcAft>
            </a:pPr>
            <a:r>
              <a:rPr lang="en-US" sz="3000" dirty="0" smtClean="0">
                <a:solidFill>
                  <a:schemeClr val="tx1"/>
                </a:solidFill>
                <a:latin typeface="Times New Roman" panose="02020603050405020304" pitchFamily="18" charset="0"/>
                <a:cs typeface="Times New Roman" panose="02020603050405020304" pitchFamily="18" charset="0"/>
              </a:rPr>
              <a:t>Incubate Campylobacter agar at 42</a:t>
            </a:r>
            <a:r>
              <a:rPr lang="en-US" sz="3000" baseline="30000" dirty="0" smtClean="0">
                <a:solidFill>
                  <a:schemeClr val="tx1"/>
                </a:solidFill>
                <a:latin typeface="Times New Roman" panose="02020603050405020304" pitchFamily="18" charset="0"/>
                <a:cs typeface="Times New Roman" panose="02020603050405020304" pitchFamily="18" charset="0"/>
              </a:rPr>
              <a:t>o</a:t>
            </a:r>
            <a:r>
              <a:rPr lang="en-US" sz="3000" dirty="0" smtClean="0">
                <a:solidFill>
                  <a:schemeClr val="tx1"/>
                </a:solidFill>
                <a:latin typeface="Times New Roman" panose="02020603050405020304" pitchFamily="18" charset="0"/>
                <a:cs typeface="Times New Roman" panose="02020603050405020304" pitchFamily="18" charset="0"/>
              </a:rPr>
              <a:t>C and microaerophilic conditions.</a:t>
            </a:r>
            <a:r>
              <a:rPr lang="en-US" sz="2800" dirty="0">
                <a:solidFill>
                  <a:schemeClr val="tx1"/>
                </a:solidFill>
                <a:latin typeface="Times New Roman" panose="02020603050405020304" pitchFamily="18" charset="0"/>
                <a:cs typeface="Times New Roman" panose="02020603050405020304" pitchFamily="18" charset="0"/>
              </a:rPr>
              <a:t> </a:t>
            </a:r>
            <a:endParaRPr lang="en-US" sz="2600" dirty="0" smtClean="0">
              <a:solidFill>
                <a:schemeClr val="tx1"/>
              </a:solidFill>
              <a:latin typeface="Times New Roman" pitchFamily="18" charset="0"/>
              <a:cs typeface="Times New Roman" pitchFamily="18" charset="0"/>
            </a:endParaRPr>
          </a:p>
          <a:p>
            <a:pPr algn="l" rtl="0"/>
            <a:endParaRPr lang="ar-AE" sz="2600" dirty="0"/>
          </a:p>
        </p:txBody>
      </p:sp>
    </p:spTree>
    <p:extLst>
      <p:ext uri="{BB962C8B-B14F-4D97-AF65-F5344CB8AC3E}">
        <p14:creationId xmlns:p14="http://schemas.microsoft.com/office/powerpoint/2010/main" val="99974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arn(inVertical)">
                                      <p:cBhvr>
                                        <p:cTn id="4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60649"/>
            <a:ext cx="45719" cy="72007"/>
          </a:xfrm>
        </p:spPr>
        <p:txBody>
          <a:bodyPr>
            <a:normAutofit fontScale="90000"/>
          </a:bodyPr>
          <a:lstStyle/>
          <a:p>
            <a:pPr algn="l" rtl="0"/>
            <a:r>
              <a:rPr lang="en-US" sz="800" dirty="0" smtClean="0"/>
              <a:t>N</a:t>
            </a:r>
            <a:endParaRPr lang="ar-AE" sz="800" dirty="0"/>
          </a:p>
        </p:txBody>
      </p:sp>
      <p:sp>
        <p:nvSpPr>
          <p:cNvPr id="3" name="Subtitle 2"/>
          <p:cNvSpPr>
            <a:spLocks noGrp="1"/>
          </p:cNvSpPr>
          <p:nvPr>
            <p:ph type="subTitle" idx="1"/>
          </p:nvPr>
        </p:nvSpPr>
        <p:spPr>
          <a:xfrm>
            <a:off x="107504" y="188640"/>
            <a:ext cx="8856984" cy="6552728"/>
          </a:xfrm>
          <a:noFill/>
          <a:ln>
            <a:solidFill>
              <a:schemeClr val="accent1"/>
            </a:solidFill>
          </a:ln>
        </p:spPr>
        <p:txBody>
          <a:bodyPr>
            <a:normAutofit fontScale="92500" lnSpcReduction="20000"/>
          </a:bodyPr>
          <a:lstStyle/>
          <a:p>
            <a:r>
              <a:rPr lang="en-US" sz="3500" dirty="0" smtClean="0">
                <a:solidFill>
                  <a:srgbClr val="C00000"/>
                </a:solidFill>
                <a:latin typeface="Times New Roman" panose="02020603050405020304" pitchFamily="18" charset="0"/>
                <a:cs typeface="Times New Roman" panose="02020603050405020304" pitchFamily="18" charset="0"/>
              </a:rPr>
              <a:t>Identification: </a:t>
            </a:r>
          </a:p>
          <a:p>
            <a:pPr marL="457200" indent="-457200">
              <a:spcBef>
                <a:spcPts val="0"/>
              </a:spcBef>
              <a:spcAft>
                <a:spcPts val="0"/>
              </a:spcAft>
              <a:buClr>
                <a:srgbClr val="7030A0"/>
              </a:buClr>
              <a:buSzPct val="86000"/>
              <a:buFont typeface="Courier New" panose="02070309020205020404" pitchFamily="49" charset="0"/>
              <a:buChar char="o"/>
            </a:pPr>
            <a:r>
              <a:rPr lang="en-US" sz="3200" i="1" dirty="0" smtClean="0">
                <a:solidFill>
                  <a:schemeClr val="tx1"/>
                </a:solidFill>
                <a:latin typeface="Times New Roman" panose="02020603050405020304" pitchFamily="18" charset="0"/>
                <a:cs typeface="Times New Roman" panose="02020603050405020304" pitchFamily="18" charset="0"/>
              </a:rPr>
              <a:t>E. Coli</a:t>
            </a:r>
            <a:r>
              <a:rPr lang="en-US" sz="3200" dirty="0" smtClean="0">
                <a:solidFill>
                  <a:schemeClr val="tx1"/>
                </a:solidFill>
                <a:latin typeface="Times New Roman" panose="02020603050405020304" pitchFamily="18" charset="0"/>
                <a:cs typeface="Times New Roman" panose="02020603050405020304" pitchFamily="18" charset="0"/>
              </a:rPr>
              <a:t> → Lactose fermenter→ yellow colonies on XLD.</a:t>
            </a:r>
          </a:p>
          <a:p>
            <a:pPr marL="457200" indent="-457200">
              <a:spcBef>
                <a:spcPts val="0"/>
              </a:spcBef>
              <a:spcAft>
                <a:spcPts val="0"/>
              </a:spcAft>
              <a:buClr>
                <a:srgbClr val="7030A0"/>
              </a:buClr>
              <a:buSzPct val="86000"/>
              <a:buFont typeface="Courier New" panose="02070309020205020404" pitchFamily="49" charset="0"/>
              <a:buChar char="o"/>
            </a:pPr>
            <a:r>
              <a:rPr lang="en-US" sz="3200" dirty="0" smtClean="0">
                <a:solidFill>
                  <a:schemeClr val="tx1"/>
                </a:solidFill>
                <a:latin typeface="Times New Roman" panose="02020603050405020304" pitchFamily="18" charset="0"/>
                <a:cs typeface="Times New Roman" panose="02020603050405020304" pitchFamily="18" charset="0"/>
              </a:rPr>
              <a:t>Shigella, and Yersinia → non-lactose fermenters </a:t>
            </a:r>
            <a:r>
              <a:rPr lang="en-US" sz="3200" dirty="0" smtClean="0">
                <a:solidFill>
                  <a:schemeClr val="tx1"/>
                </a:solidFill>
                <a:latin typeface="Times New Roman" panose="02020603050405020304" pitchFamily="18" charset="0"/>
                <a:cs typeface="Times New Roman" panose="02020603050405020304" pitchFamily="18" charset="0"/>
              </a:rPr>
              <a:t>→ pale </a:t>
            </a:r>
            <a:r>
              <a:rPr lang="en-US" sz="3200" dirty="0" smtClean="0">
                <a:solidFill>
                  <a:schemeClr val="tx1"/>
                </a:solidFill>
                <a:latin typeface="Times New Roman" panose="02020603050405020304" pitchFamily="18" charset="0"/>
                <a:cs typeface="Times New Roman" panose="02020603050405020304" pitchFamily="18" charset="0"/>
              </a:rPr>
              <a:t>colonies on XLD. </a:t>
            </a:r>
          </a:p>
          <a:p>
            <a:pPr marL="457200" indent="-457200">
              <a:spcBef>
                <a:spcPts val="0"/>
              </a:spcBef>
              <a:spcAft>
                <a:spcPts val="0"/>
              </a:spcAft>
              <a:buClr>
                <a:srgbClr val="7030A0"/>
              </a:buClr>
              <a:buSzPct val="86000"/>
              <a:buFont typeface="Courier New" panose="02070309020205020404" pitchFamily="49" charset="0"/>
              <a:buChar char="o"/>
            </a:pPr>
            <a:r>
              <a:rPr lang="en-US" sz="3200" dirty="0" smtClean="0">
                <a:solidFill>
                  <a:schemeClr val="tx1"/>
                </a:solidFill>
                <a:latin typeface="Times New Roman" panose="02020603050405020304" pitchFamily="18" charset="0"/>
                <a:cs typeface="Times New Roman" panose="02020603050405020304" pitchFamily="18" charset="0"/>
              </a:rPr>
              <a:t>Salmonella</a:t>
            </a:r>
            <a:r>
              <a:rPr lang="en-US" sz="3200" dirty="0">
                <a:solidFill>
                  <a:srgbClr val="000000"/>
                </a:solidFill>
                <a:latin typeface="Times New Roman" panose="02020603050405020304" pitchFamily="18" charset="0"/>
                <a:cs typeface="Times New Roman" panose="02020603050405020304" pitchFamily="18" charset="0"/>
              </a:rPr>
              <a:t> → non-lactose fermenters </a:t>
            </a:r>
            <a:r>
              <a:rPr lang="en-US" sz="3200" dirty="0" smtClean="0">
                <a:solidFill>
                  <a:srgbClr val="000000"/>
                </a:solidFill>
                <a:latin typeface="Times New Roman" panose="02020603050405020304" pitchFamily="18" charset="0"/>
                <a:cs typeface="Times New Roman" panose="02020603050405020304" pitchFamily="18" charset="0"/>
              </a:rPr>
              <a:t>→ pale colonies with black dots.</a:t>
            </a:r>
            <a:endParaRPr lang="en-US" sz="3200"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7030A0"/>
              </a:buClr>
              <a:buSzPct val="86000"/>
              <a:buFont typeface="Courier New" panose="02070309020205020404" pitchFamily="49" charset="0"/>
              <a:buChar char="o"/>
            </a:pPr>
            <a:r>
              <a:rPr lang="en-US" sz="3200" i="1" dirty="0" smtClean="0">
                <a:solidFill>
                  <a:schemeClr val="tx1"/>
                </a:solidFill>
                <a:latin typeface="Times New Roman" panose="02020603050405020304" pitchFamily="18" charset="0"/>
                <a:cs typeface="Times New Roman" panose="02020603050405020304" pitchFamily="18" charset="0"/>
              </a:rPr>
              <a:t>Campylobacter jejuni</a:t>
            </a:r>
            <a:r>
              <a:rPr lang="en-US" sz="3200" dirty="0" smtClean="0">
                <a:solidFill>
                  <a:schemeClr val="tx1"/>
                </a:solidFill>
                <a:latin typeface="Times New Roman" panose="02020603050405020304" pitchFamily="18" charset="0"/>
                <a:cs typeface="Times New Roman" panose="02020603050405020304" pitchFamily="18" charset="0"/>
              </a:rPr>
              <a:t>: gram negative spiral shaped bacilli that is microaerophilic.</a:t>
            </a:r>
            <a:r>
              <a:rPr lang="en-US" sz="3200" dirty="0">
                <a:solidFill>
                  <a:srgbClr val="000000"/>
                </a:solidFill>
                <a:latin typeface="Times New Roman" panose="02020603050405020304" pitchFamily="18" charset="0"/>
                <a:cs typeface="Times New Roman" panose="02020603050405020304" pitchFamily="18" charset="0"/>
              </a:rPr>
              <a:t> (10% CO2, 5% O2, and 85% N2</a:t>
            </a:r>
            <a:r>
              <a:rPr lang="en-US" sz="3200" dirty="0" smtClean="0">
                <a:solidFill>
                  <a:srgbClr val="000000"/>
                </a:solidFill>
                <a:latin typeface="Times New Roman" panose="02020603050405020304" pitchFamily="18" charset="0"/>
                <a:cs typeface="Times New Roman" panose="02020603050405020304" pitchFamily="18" charset="0"/>
              </a:rPr>
              <a:t>).</a:t>
            </a:r>
          </a:p>
          <a:p>
            <a:pPr marL="457200" indent="-457200">
              <a:spcBef>
                <a:spcPts val="0"/>
              </a:spcBef>
              <a:spcAft>
                <a:spcPts val="0"/>
              </a:spcAft>
              <a:buClr>
                <a:srgbClr val="7030A0"/>
              </a:buClr>
              <a:buSzPct val="86000"/>
              <a:buFont typeface="Courier New" panose="02070309020205020404" pitchFamily="49" charset="0"/>
              <a:buChar char="o"/>
            </a:pPr>
            <a:r>
              <a:rPr lang="en-US" sz="3200" dirty="0" smtClean="0">
                <a:solidFill>
                  <a:schemeClr val="tx1"/>
                </a:solidFill>
              </a:rPr>
              <a:t>Yersinia: </a:t>
            </a:r>
            <a:r>
              <a:rPr lang="en-US" sz="3200" b="1" dirty="0" smtClean="0">
                <a:solidFill>
                  <a:srgbClr val="00B050"/>
                </a:solidFill>
              </a:rPr>
              <a:t>motile</a:t>
            </a:r>
            <a:r>
              <a:rPr lang="en-US" sz="3200" dirty="0" smtClean="0">
                <a:solidFill>
                  <a:srgbClr val="000000"/>
                </a:solidFill>
              </a:rPr>
              <a:t> </a:t>
            </a:r>
            <a:r>
              <a:rPr lang="en-US" sz="3200" dirty="0">
                <a:solidFill>
                  <a:srgbClr val="000000"/>
                </a:solidFill>
              </a:rPr>
              <a:t>when grown at </a:t>
            </a:r>
            <a:r>
              <a:rPr lang="en-US" sz="3200" b="1" dirty="0">
                <a:solidFill>
                  <a:srgbClr val="00B050"/>
                </a:solidFill>
              </a:rPr>
              <a:t>25C</a:t>
            </a:r>
            <a:r>
              <a:rPr lang="en-US" sz="3200" dirty="0">
                <a:solidFill>
                  <a:srgbClr val="000000"/>
                </a:solidFill>
              </a:rPr>
              <a:t>, but </a:t>
            </a:r>
            <a:r>
              <a:rPr lang="en-US" sz="3200" b="1" dirty="0">
                <a:solidFill>
                  <a:srgbClr val="0070C0"/>
                </a:solidFill>
              </a:rPr>
              <a:t>not</a:t>
            </a:r>
            <a:r>
              <a:rPr lang="en-US" sz="3200" dirty="0">
                <a:solidFill>
                  <a:srgbClr val="0070C0"/>
                </a:solidFill>
              </a:rPr>
              <a:t> </a:t>
            </a:r>
            <a:r>
              <a:rPr lang="en-US" sz="3200" dirty="0">
                <a:solidFill>
                  <a:srgbClr val="000000"/>
                </a:solidFill>
              </a:rPr>
              <a:t>at </a:t>
            </a:r>
            <a:r>
              <a:rPr lang="en-US" sz="3200" b="1" dirty="0">
                <a:solidFill>
                  <a:srgbClr val="0070C0"/>
                </a:solidFill>
              </a:rPr>
              <a:t>37C</a:t>
            </a:r>
            <a:r>
              <a:rPr lang="en-US" sz="3200" dirty="0">
                <a:solidFill>
                  <a:srgbClr val="000000"/>
                </a:solidFill>
              </a:rPr>
              <a:t>.</a:t>
            </a:r>
            <a:endParaRPr lang="en-US" sz="3200" dirty="0">
              <a:solidFill>
                <a:schemeClr val="tx1"/>
              </a:solidFill>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C00000"/>
              </a:buClr>
              <a:buFont typeface="Arial" panose="020B0604020202020204" pitchFamily="34" charset="0"/>
              <a:buChar char="•"/>
            </a:pPr>
            <a:r>
              <a:rPr lang="en-US" sz="3200" dirty="0">
                <a:solidFill>
                  <a:schemeClr val="tx1"/>
                </a:solidFill>
                <a:latin typeface="Times New Roman" panose="02020603050405020304" pitchFamily="18" charset="0"/>
                <a:cs typeface="Times New Roman" panose="02020603050405020304" pitchFamily="18" charset="0"/>
              </a:rPr>
              <a:t>Enterobacteriaceae family: gram negative bacilli that are oxidase negative.</a:t>
            </a:r>
          </a:p>
          <a:p>
            <a:pPr marL="457200" indent="-457200" algn="l" rtl="0">
              <a:spcBef>
                <a:spcPts val="0"/>
              </a:spcBef>
              <a:spcAft>
                <a:spcPts val="0"/>
              </a:spcAft>
              <a:buClr>
                <a:srgbClr val="C00000"/>
              </a:buClr>
              <a:buFont typeface="Arial" panose="020B0604020202020204" pitchFamily="34" charset="0"/>
              <a:buChar char="•"/>
            </a:pPr>
            <a:r>
              <a:rPr lang="en-US" sz="3200" dirty="0" smtClean="0">
                <a:solidFill>
                  <a:schemeClr val="tx1"/>
                </a:solidFill>
                <a:latin typeface="Times New Roman" panose="02020603050405020304" pitchFamily="18" charset="0"/>
                <a:cs typeface="Times New Roman" panose="02020603050405020304" pitchFamily="18" charset="0"/>
              </a:rPr>
              <a:t>Can be identified by ordinary tests (oxidase, motility, indole, sugar fermentation…..) or </a:t>
            </a:r>
            <a:r>
              <a:rPr lang="en-US" sz="3200" dirty="0" smtClean="0">
                <a:solidFill>
                  <a:srgbClr val="C00000"/>
                </a:solidFill>
                <a:latin typeface="Times New Roman" panose="02020603050405020304" pitchFamily="18" charset="0"/>
                <a:cs typeface="Times New Roman" panose="02020603050405020304" pitchFamily="18" charset="0"/>
              </a:rPr>
              <a:t>API 20E</a:t>
            </a:r>
            <a:r>
              <a:rPr lang="en-US" sz="3200" dirty="0" smtClean="0">
                <a:solidFill>
                  <a:srgbClr val="0070C0"/>
                </a:solidFill>
                <a:latin typeface="Times New Roman" panose="02020603050405020304" pitchFamily="18" charset="0"/>
                <a:cs typeface="Times New Roman" panose="02020603050405020304" pitchFamily="18" charset="0"/>
              </a:rPr>
              <a:t>.</a:t>
            </a:r>
          </a:p>
          <a:p>
            <a:pPr marL="457200" indent="-457200" algn="l" rtl="0">
              <a:spcBef>
                <a:spcPts val="0"/>
              </a:spcBef>
              <a:spcAft>
                <a:spcPts val="0"/>
              </a:spcAft>
              <a:buClr>
                <a:srgbClr val="C00000"/>
              </a:buClr>
              <a:buFont typeface="Arial" panose="020B0604020202020204" pitchFamily="34" charset="0"/>
              <a:buChar char="•"/>
            </a:pPr>
            <a:r>
              <a:rPr lang="en-US" sz="3200" b="1" dirty="0" smtClean="0">
                <a:solidFill>
                  <a:schemeClr val="tx1"/>
                </a:solidFill>
                <a:latin typeface="Times New Roman" panose="02020603050405020304" pitchFamily="18" charset="0"/>
                <a:cs typeface="Times New Roman" panose="02020603050405020304" pitchFamily="18" charset="0"/>
              </a:rPr>
              <a:t>Serological identification and serotyping.</a:t>
            </a:r>
          </a:p>
        </p:txBody>
      </p:sp>
    </p:spTree>
    <p:extLst>
      <p:ext uri="{BB962C8B-B14F-4D97-AF65-F5344CB8AC3E}">
        <p14:creationId xmlns:p14="http://schemas.microsoft.com/office/powerpoint/2010/main" val="188717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1000"/>
                                        <p:tgtEl>
                                          <p:spTgt spid="3">
                                            <p:txEl>
                                              <p:pRg st="8" end="8"/>
                                            </p:txEl>
                                          </p:spTgt>
                                        </p:tgtEl>
                                      </p:cBhvr>
                                    </p:animEffect>
                                    <p:anim calcmode="lin" valueType="num">
                                      <p:cBhvr>
                                        <p:cTn id="5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16633"/>
            <a:ext cx="4104456" cy="324036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5608" b="6349"/>
          <a:stretch/>
        </p:blipFill>
        <p:spPr bwMode="auto">
          <a:xfrm>
            <a:off x="4572000" y="3556444"/>
            <a:ext cx="4392488" cy="31129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509590"/>
            <a:ext cx="4248472" cy="31945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257806" y="6023028"/>
            <a:ext cx="4138954" cy="646331"/>
          </a:xfrm>
          <a:prstGeom prst="rect">
            <a:avLst/>
          </a:prstGeom>
          <a:solidFill>
            <a:schemeClr val="bg2"/>
          </a:solidFill>
          <a:ln>
            <a:solidFill>
              <a:schemeClr val="accent1"/>
            </a:solidFill>
          </a:ln>
        </p:spPr>
        <p:txBody>
          <a:bodyPr wrap="none" rtlCol="0">
            <a:spAutoFit/>
          </a:bodyPr>
          <a:lstStyle/>
          <a:p>
            <a:pPr algn="l" rtl="0"/>
            <a:r>
              <a:rPr lang="en-US" b="1" dirty="0" smtClean="0"/>
              <a:t>Shigella on XLD (non lactose fermenter,</a:t>
            </a:r>
          </a:p>
          <a:p>
            <a:pPr algn="l" rtl="0"/>
            <a:r>
              <a:rPr lang="en-US" b="1" dirty="0" smtClean="0"/>
              <a:t> non H2S producer)</a:t>
            </a:r>
            <a:endParaRPr lang="en-US" b="1"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16633"/>
            <a:ext cx="4392488" cy="324036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2520" y="284991"/>
            <a:ext cx="1885724" cy="17758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289030" y="2564904"/>
            <a:ext cx="3529812" cy="646331"/>
          </a:xfrm>
          <a:prstGeom prst="rect">
            <a:avLst/>
          </a:prstGeom>
          <a:solidFill>
            <a:schemeClr val="bg2"/>
          </a:solidFill>
          <a:ln>
            <a:solidFill>
              <a:schemeClr val="accent1"/>
            </a:solidFill>
          </a:ln>
        </p:spPr>
        <p:txBody>
          <a:bodyPr wrap="none" rtlCol="0">
            <a:spAutoFit/>
          </a:bodyPr>
          <a:lstStyle/>
          <a:p>
            <a:pPr algn="l" rtl="0"/>
            <a:r>
              <a:rPr lang="en-US" b="1" dirty="0" smtClean="0"/>
              <a:t>E. coli on XLD (lactose fermenter,</a:t>
            </a:r>
          </a:p>
          <a:p>
            <a:pPr algn="l" rtl="0"/>
            <a:r>
              <a:rPr lang="en-US" b="1" dirty="0" smtClean="0"/>
              <a:t> non H2S producer)</a:t>
            </a:r>
            <a:endParaRPr lang="en-US" b="1" dirty="0"/>
          </a:p>
        </p:txBody>
      </p:sp>
      <p:sp>
        <p:nvSpPr>
          <p:cNvPr id="10" name="TextBox 9"/>
          <p:cNvSpPr txBox="1"/>
          <p:nvPr/>
        </p:nvSpPr>
        <p:spPr>
          <a:xfrm>
            <a:off x="4900072" y="2608566"/>
            <a:ext cx="4064416" cy="646331"/>
          </a:xfrm>
          <a:prstGeom prst="rect">
            <a:avLst/>
          </a:prstGeom>
          <a:solidFill>
            <a:schemeClr val="bg2"/>
          </a:solidFill>
          <a:ln>
            <a:solidFill>
              <a:schemeClr val="accent1"/>
            </a:solidFill>
          </a:ln>
        </p:spPr>
        <p:txBody>
          <a:bodyPr wrap="square" rtlCol="0">
            <a:spAutoFit/>
          </a:bodyPr>
          <a:lstStyle/>
          <a:p>
            <a:pPr algn="l" rtl="0"/>
            <a:r>
              <a:rPr lang="en-US" b="1" dirty="0" smtClean="0"/>
              <a:t>Salmonella on XLD (non lactose fermenter, H2S producer)</a:t>
            </a:r>
            <a:endParaRPr lang="en-US" b="1" dirty="0"/>
          </a:p>
        </p:txBody>
      </p:sp>
      <p:sp>
        <p:nvSpPr>
          <p:cNvPr id="11" name="TextBox 10"/>
          <p:cNvSpPr txBox="1"/>
          <p:nvPr/>
        </p:nvSpPr>
        <p:spPr>
          <a:xfrm>
            <a:off x="6141309" y="6115360"/>
            <a:ext cx="1253869" cy="461665"/>
          </a:xfrm>
          <a:prstGeom prst="rect">
            <a:avLst/>
          </a:prstGeom>
          <a:solidFill>
            <a:schemeClr val="accent5">
              <a:lumMod val="60000"/>
              <a:lumOff val="40000"/>
            </a:schemeClr>
          </a:solidFill>
          <a:ln>
            <a:solidFill>
              <a:schemeClr val="accent1"/>
            </a:solidFill>
          </a:ln>
        </p:spPr>
        <p:txBody>
          <a:bodyPr wrap="none" rtlCol="0">
            <a:spAutoFit/>
          </a:bodyPr>
          <a:lstStyle/>
          <a:p>
            <a:pPr algn="l" rtl="0"/>
            <a:r>
              <a:rPr lang="en-US" sz="2400" b="1" dirty="0" smtClean="0"/>
              <a:t>API test</a:t>
            </a:r>
            <a:endParaRPr lang="en-US" sz="2400" b="1" dirty="0"/>
          </a:p>
        </p:txBody>
      </p:sp>
    </p:spTree>
    <p:extLst>
      <p:ext uri="{BB962C8B-B14F-4D97-AF65-F5344CB8AC3E}">
        <p14:creationId xmlns:p14="http://schemas.microsoft.com/office/powerpoint/2010/main" val="37303040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188640"/>
            <a:ext cx="8928992" cy="6552728"/>
          </a:xfrm>
          <a:noFill/>
          <a:ln>
            <a:solidFill>
              <a:schemeClr val="accent1"/>
            </a:solidFill>
          </a:ln>
        </p:spPr>
        <p:txBody>
          <a:bodyPr>
            <a:normAutofit/>
          </a:bodyPr>
          <a:lstStyle/>
          <a:p>
            <a:pPr>
              <a:buClr>
                <a:schemeClr val="accent2"/>
              </a:buClr>
            </a:pPr>
            <a:r>
              <a:rPr lang="en-US" sz="3200" b="1" dirty="0">
                <a:solidFill>
                  <a:srgbClr val="0065B0"/>
                </a:solidFill>
              </a:rPr>
              <a:t>Treatment of bloody diarrhea:</a:t>
            </a:r>
            <a:endParaRPr lang="en-US" sz="3200" dirty="0">
              <a:solidFill>
                <a:srgbClr val="0065B0"/>
              </a:solidFill>
            </a:endParaRPr>
          </a:p>
          <a:p>
            <a:pPr marL="457200" lvl="0" indent="-457200" algn="l">
              <a:buClr>
                <a:schemeClr val="accent2"/>
              </a:buClr>
              <a:buFontTx/>
              <a:buChar char="-"/>
            </a:pPr>
            <a:r>
              <a:rPr lang="en-US" sz="3200" dirty="0" smtClean="0">
                <a:solidFill>
                  <a:schemeClr val="tx1"/>
                </a:solidFill>
              </a:rPr>
              <a:t>Rehydration, electrolyte replacement and good nutrition.</a:t>
            </a:r>
          </a:p>
          <a:p>
            <a:pPr marL="457200" lvl="0" indent="-457200" algn="l">
              <a:buClr>
                <a:schemeClr val="accent2"/>
              </a:buClr>
              <a:buFontTx/>
              <a:buChar char="-"/>
            </a:pPr>
            <a:r>
              <a:rPr lang="en-US" sz="3200" dirty="0" smtClean="0">
                <a:solidFill>
                  <a:schemeClr val="tx1"/>
                </a:solidFill>
              </a:rPr>
              <a:t>Drugs to control the hyper-motility are contraindicated→ septicemia and death.</a:t>
            </a:r>
          </a:p>
          <a:p>
            <a:pPr marL="457200" lvl="0" indent="-457200" algn="l">
              <a:buClr>
                <a:schemeClr val="accent2"/>
              </a:buClr>
              <a:buFontTx/>
              <a:buChar char="-"/>
            </a:pPr>
            <a:r>
              <a:rPr lang="en-US" sz="3200" dirty="0" smtClean="0">
                <a:solidFill>
                  <a:srgbClr val="0065B0"/>
                </a:solidFill>
              </a:rPr>
              <a:t>Antibiotics: </a:t>
            </a:r>
          </a:p>
          <a:p>
            <a:pPr lvl="0" algn="l">
              <a:buClr>
                <a:schemeClr val="accent2"/>
              </a:buClr>
            </a:pPr>
            <a:r>
              <a:rPr lang="en-US" sz="3200" dirty="0">
                <a:solidFill>
                  <a:srgbClr val="0065B0"/>
                </a:solidFill>
              </a:rPr>
              <a:t> </a:t>
            </a:r>
            <a:r>
              <a:rPr lang="en-US" sz="3200" dirty="0" smtClean="0">
                <a:solidFill>
                  <a:srgbClr val="0065B0"/>
                </a:solidFill>
              </a:rPr>
              <a:t>  </a:t>
            </a:r>
            <a:r>
              <a:rPr lang="en-US" sz="3200" b="1" dirty="0" smtClean="0">
                <a:solidFill>
                  <a:schemeClr val="tx1"/>
                </a:solidFill>
              </a:rPr>
              <a:t>A. </a:t>
            </a:r>
            <a:r>
              <a:rPr lang="en-US" sz="3200" b="1" dirty="0" smtClean="0">
                <a:solidFill>
                  <a:srgbClr val="FF0000"/>
                </a:solidFill>
              </a:rPr>
              <a:t>3</a:t>
            </a:r>
            <a:r>
              <a:rPr lang="en-US" sz="3200" b="1" baseline="30000" dirty="0" smtClean="0">
                <a:solidFill>
                  <a:srgbClr val="FF0000"/>
                </a:solidFill>
              </a:rPr>
              <a:t>rd</a:t>
            </a:r>
            <a:r>
              <a:rPr lang="en-US" sz="3200" b="1" dirty="0" smtClean="0">
                <a:solidFill>
                  <a:srgbClr val="FF0000"/>
                </a:solidFill>
              </a:rPr>
              <a:t> generation cephalosporins (ceftriaxone or cefotaxime) </a:t>
            </a:r>
            <a:r>
              <a:rPr lang="en-US" sz="3200" dirty="0" smtClean="0">
                <a:solidFill>
                  <a:schemeClr val="tx1"/>
                </a:solidFill>
              </a:rPr>
              <a:t>given for very young infants, very old patients and immunocompromised.</a:t>
            </a:r>
          </a:p>
          <a:p>
            <a:pPr lvl="0" algn="l">
              <a:buClr>
                <a:schemeClr val="accent2"/>
              </a:buClr>
            </a:pPr>
            <a:r>
              <a:rPr lang="en-US" sz="3200" dirty="0">
                <a:solidFill>
                  <a:schemeClr val="tx1"/>
                </a:solidFill>
              </a:rPr>
              <a:t> </a:t>
            </a:r>
            <a:r>
              <a:rPr lang="en-US" sz="3200" dirty="0" smtClean="0">
                <a:solidFill>
                  <a:schemeClr val="tx1"/>
                </a:solidFill>
              </a:rPr>
              <a:t> </a:t>
            </a:r>
            <a:r>
              <a:rPr lang="en-US" sz="3200" b="1" dirty="0" smtClean="0">
                <a:solidFill>
                  <a:schemeClr val="tx1"/>
                </a:solidFill>
              </a:rPr>
              <a:t> B. </a:t>
            </a:r>
            <a:r>
              <a:rPr lang="en-US" sz="3200" b="1" dirty="0" smtClean="0">
                <a:solidFill>
                  <a:srgbClr val="FF0000"/>
                </a:solidFill>
              </a:rPr>
              <a:t>Quinolones </a:t>
            </a:r>
            <a:r>
              <a:rPr lang="en-US" sz="3200" dirty="0" smtClean="0">
                <a:solidFill>
                  <a:schemeClr val="tx1"/>
                </a:solidFill>
              </a:rPr>
              <a:t>as ciprofloxacin </a:t>
            </a:r>
            <a:r>
              <a:rPr lang="en-US" sz="3200" smtClean="0">
                <a:solidFill>
                  <a:schemeClr val="tx1"/>
                </a:solidFill>
              </a:rPr>
              <a:t>for </a:t>
            </a:r>
            <a:r>
              <a:rPr lang="en-US" sz="3200" smtClean="0">
                <a:solidFill>
                  <a:schemeClr val="tx1"/>
                </a:solidFill>
              </a:rPr>
              <a:t>adult </a:t>
            </a:r>
            <a:r>
              <a:rPr lang="en-US" sz="3200" dirty="0" smtClean="0">
                <a:solidFill>
                  <a:schemeClr val="tx1"/>
                </a:solidFill>
              </a:rPr>
              <a:t>patients.</a:t>
            </a:r>
            <a:endParaRPr lang="en-US" sz="3200" dirty="0" smtClean="0">
              <a:solidFill>
                <a:srgbClr val="0065B0"/>
              </a:solidFill>
            </a:endParaRPr>
          </a:p>
        </p:txBody>
      </p:sp>
    </p:spTree>
    <p:extLst>
      <p:ext uri="{BB962C8B-B14F-4D97-AF65-F5344CB8AC3E}">
        <p14:creationId xmlns:p14="http://schemas.microsoft.com/office/powerpoint/2010/main" val="2882325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576063"/>
          </a:xfrm>
          <a:noFill/>
        </p:spPr>
        <p:txBody>
          <a:bodyPr>
            <a:noAutofit/>
          </a:bodyPr>
          <a:lstStyle/>
          <a:p>
            <a:pPr algn="ctr"/>
            <a:r>
              <a:rPr lang="en-US" sz="3100" b="1" dirty="0" smtClean="0">
                <a:solidFill>
                  <a:schemeClr val="bg1">
                    <a:lumMod val="50000"/>
                  </a:schemeClr>
                </a:solidFill>
              </a:rPr>
              <a:t>Establishment of Infections in the Digestive System:</a:t>
            </a:r>
            <a:endParaRPr lang="ar-AE" sz="3100" b="1" dirty="0">
              <a:solidFill>
                <a:schemeClr val="bg1">
                  <a:lumMod val="50000"/>
                </a:schemeClr>
              </a:solidFill>
            </a:endParaRPr>
          </a:p>
        </p:txBody>
      </p:sp>
      <p:sp>
        <p:nvSpPr>
          <p:cNvPr id="3" name="Subtitle 2"/>
          <p:cNvSpPr>
            <a:spLocks noGrp="1"/>
          </p:cNvSpPr>
          <p:nvPr>
            <p:ph type="subTitle" idx="1"/>
          </p:nvPr>
        </p:nvSpPr>
        <p:spPr>
          <a:xfrm>
            <a:off x="107504" y="836712"/>
            <a:ext cx="8928992" cy="5904656"/>
          </a:xfrm>
          <a:noFill/>
          <a:ln>
            <a:solidFill>
              <a:schemeClr val="accent1"/>
            </a:solidFill>
          </a:ln>
        </p:spPr>
        <p:txBody>
          <a:bodyPr>
            <a:noAutofit/>
          </a:bodyPr>
          <a:lstStyle/>
          <a:p>
            <a:pPr algn="l" rtl="0">
              <a:spcAft>
                <a:spcPts val="0"/>
              </a:spcAft>
            </a:pPr>
            <a:r>
              <a:rPr lang="en-US" sz="3000" b="1" dirty="0" smtClean="0">
                <a:solidFill>
                  <a:schemeClr val="bg1">
                    <a:lumMod val="50000"/>
                  </a:schemeClr>
                </a:solidFill>
              </a:rPr>
              <a:t>Changes in the defense mechanisms:</a:t>
            </a:r>
          </a:p>
          <a:p>
            <a:pPr marL="457200" indent="-457200">
              <a:spcAft>
                <a:spcPts val="0"/>
              </a:spcAft>
              <a:buClr>
                <a:srgbClr val="7030A0"/>
              </a:buClr>
              <a:buFont typeface="Courier New" panose="02070309020205020404" pitchFamily="49" charset="0"/>
              <a:buChar char="o"/>
            </a:pPr>
            <a:r>
              <a:rPr lang="en-US" sz="2970" dirty="0">
                <a:solidFill>
                  <a:schemeClr val="bg1">
                    <a:lumMod val="50000"/>
                  </a:schemeClr>
                </a:solidFill>
              </a:rPr>
              <a:t>Changes in stomach </a:t>
            </a:r>
            <a:r>
              <a:rPr lang="en-US" sz="2970" dirty="0" smtClean="0">
                <a:solidFill>
                  <a:schemeClr val="bg1">
                    <a:lumMod val="50000"/>
                  </a:schemeClr>
                </a:solidFill>
              </a:rPr>
              <a:t>acidity</a:t>
            </a:r>
            <a:r>
              <a:rPr lang="en-US" sz="2970" dirty="0" smtClean="0">
                <a:solidFill>
                  <a:srgbClr val="000000"/>
                </a:solidFill>
              </a:rPr>
              <a:t>:                                           </a:t>
            </a:r>
            <a:r>
              <a:rPr lang="en-US" sz="2970" dirty="0" smtClean="0">
                <a:solidFill>
                  <a:srgbClr val="0070C0"/>
                </a:solidFill>
              </a:rPr>
              <a:t>Shigella</a:t>
            </a:r>
            <a:r>
              <a:rPr lang="en-US" sz="2970" dirty="0" smtClean="0">
                <a:solidFill>
                  <a:srgbClr val="000000"/>
                </a:solidFill>
              </a:rPr>
              <a:t> </a:t>
            </a:r>
            <a:r>
              <a:rPr lang="en-US" sz="2970" dirty="0">
                <a:solidFill>
                  <a:srgbClr val="000000"/>
                </a:solidFill>
              </a:rPr>
              <a:t>species and </a:t>
            </a:r>
            <a:r>
              <a:rPr lang="en-US" sz="2970" i="1" dirty="0">
                <a:solidFill>
                  <a:srgbClr val="0070C0"/>
                </a:solidFill>
              </a:rPr>
              <a:t>E.coli</a:t>
            </a:r>
            <a:r>
              <a:rPr lang="en-US" sz="2970" dirty="0">
                <a:solidFill>
                  <a:srgbClr val="0070C0"/>
                </a:solidFill>
              </a:rPr>
              <a:t> O157:H7 </a:t>
            </a:r>
            <a:r>
              <a:rPr lang="en-US" sz="2970" dirty="0">
                <a:solidFill>
                  <a:schemeClr val="tx1"/>
                </a:solidFill>
              </a:rPr>
              <a:t>(Enterohemorrhagic </a:t>
            </a:r>
            <a:r>
              <a:rPr lang="en-US" sz="2970" i="1" dirty="0">
                <a:solidFill>
                  <a:schemeClr val="tx1"/>
                </a:solidFill>
              </a:rPr>
              <a:t>E. coli</a:t>
            </a:r>
            <a:r>
              <a:rPr lang="en-US" sz="2970" dirty="0">
                <a:solidFill>
                  <a:schemeClr val="tx1"/>
                </a:solidFill>
              </a:rPr>
              <a:t>)</a:t>
            </a:r>
            <a:r>
              <a:rPr lang="en-US" sz="2970" b="1" dirty="0">
                <a:solidFill>
                  <a:srgbClr val="C00000"/>
                </a:solidFill>
              </a:rPr>
              <a:t> </a:t>
            </a:r>
            <a:r>
              <a:rPr lang="en-US" sz="2970" dirty="0">
                <a:solidFill>
                  <a:srgbClr val="000000"/>
                </a:solidFill>
              </a:rPr>
              <a:t>are </a:t>
            </a:r>
            <a:r>
              <a:rPr lang="en-US" sz="2970" dirty="0">
                <a:solidFill>
                  <a:srgbClr val="0070C0"/>
                </a:solidFill>
              </a:rPr>
              <a:t>acid </a:t>
            </a:r>
            <a:r>
              <a:rPr lang="en-US" sz="2970" dirty="0" smtClean="0">
                <a:solidFill>
                  <a:srgbClr val="0070C0"/>
                </a:solidFill>
              </a:rPr>
              <a:t>resistance</a:t>
            </a:r>
            <a:r>
              <a:rPr lang="en-US" sz="2970" dirty="0" smtClean="0">
                <a:solidFill>
                  <a:srgbClr val="000000"/>
                </a:solidFill>
              </a:rPr>
              <a:t> </a:t>
            </a:r>
            <a:r>
              <a:rPr lang="en-US" sz="3200" b="1" dirty="0" smtClean="0">
                <a:solidFill>
                  <a:srgbClr val="000000"/>
                </a:solidFill>
              </a:rPr>
              <a:t>→</a:t>
            </a:r>
            <a:r>
              <a:rPr lang="en-US" sz="3200" dirty="0" smtClean="0">
                <a:solidFill>
                  <a:srgbClr val="000000"/>
                </a:solidFill>
              </a:rPr>
              <a:t> </a:t>
            </a:r>
            <a:r>
              <a:rPr lang="en-US" sz="2970" dirty="0" smtClean="0">
                <a:solidFill>
                  <a:srgbClr val="000000"/>
                </a:solidFill>
              </a:rPr>
              <a:t>need low pathogenic dose.                                    Increase of gastric pH by surgery or proton-pump </a:t>
            </a:r>
            <a:r>
              <a:rPr lang="en-US" sz="2970" dirty="0">
                <a:solidFill>
                  <a:srgbClr val="000000"/>
                </a:solidFill>
              </a:rPr>
              <a:t>inhibitors: </a:t>
            </a:r>
            <a:r>
              <a:rPr lang="en-US" sz="2970" dirty="0" smtClean="0">
                <a:solidFill>
                  <a:srgbClr val="000000"/>
                </a:solidFill>
              </a:rPr>
              <a:t>decrease pathogenic dose of acid sensitive pathogen. e.g. </a:t>
            </a:r>
            <a:r>
              <a:rPr lang="en-US" sz="2970" dirty="0" smtClean="0">
                <a:solidFill>
                  <a:srgbClr val="C00000"/>
                </a:solidFill>
              </a:rPr>
              <a:t>Salmonella</a:t>
            </a:r>
            <a:r>
              <a:rPr lang="en-US" sz="2970" dirty="0" smtClean="0">
                <a:solidFill>
                  <a:srgbClr val="000000"/>
                </a:solidFill>
              </a:rPr>
              <a:t> species and </a:t>
            </a:r>
            <a:r>
              <a:rPr lang="en-US" sz="2970" i="1" dirty="0" smtClean="0">
                <a:solidFill>
                  <a:srgbClr val="C00000"/>
                </a:solidFill>
              </a:rPr>
              <a:t>V. cholerae</a:t>
            </a:r>
            <a:r>
              <a:rPr lang="en-US" sz="2970" dirty="0" smtClean="0">
                <a:solidFill>
                  <a:srgbClr val="000000"/>
                </a:solidFill>
              </a:rPr>
              <a:t>. </a:t>
            </a:r>
          </a:p>
          <a:p>
            <a:pPr marL="457200" indent="-457200">
              <a:spcAft>
                <a:spcPts val="0"/>
              </a:spcAft>
              <a:buClr>
                <a:srgbClr val="7030A0"/>
              </a:buClr>
              <a:buFont typeface="Courier New" panose="02070309020205020404" pitchFamily="49" charset="0"/>
              <a:buChar char="o"/>
            </a:pPr>
            <a:r>
              <a:rPr lang="en-US" sz="2970" dirty="0" smtClean="0">
                <a:solidFill>
                  <a:schemeClr val="bg1">
                    <a:lumMod val="50000"/>
                  </a:schemeClr>
                </a:solidFill>
              </a:rPr>
              <a:t>Alterations </a:t>
            </a:r>
            <a:r>
              <a:rPr lang="en-US" sz="2970" dirty="0">
                <a:solidFill>
                  <a:schemeClr val="bg1">
                    <a:lumMod val="50000"/>
                  </a:schemeClr>
                </a:solidFill>
              </a:rPr>
              <a:t>of normal flora; </a:t>
            </a:r>
            <a:r>
              <a:rPr lang="en-US" sz="2970" dirty="0" smtClean="0">
                <a:solidFill>
                  <a:srgbClr val="000000"/>
                </a:solidFill>
              </a:rPr>
              <a:t>broad </a:t>
            </a:r>
            <a:r>
              <a:rPr lang="en-US" sz="2970" dirty="0">
                <a:solidFill>
                  <a:srgbClr val="000000"/>
                </a:solidFill>
              </a:rPr>
              <a:t>spectrum antibiotics.                                                 </a:t>
            </a:r>
            <a:r>
              <a:rPr lang="en-US" sz="2970" dirty="0" smtClean="0">
                <a:solidFill>
                  <a:srgbClr val="000000"/>
                </a:solidFill>
              </a:rPr>
              <a:t>                                 - </a:t>
            </a:r>
            <a:r>
              <a:rPr lang="en-US" sz="2970" dirty="0">
                <a:solidFill>
                  <a:srgbClr val="000000"/>
                </a:solidFill>
              </a:rPr>
              <a:t>Invasion of gut by virulent microbial strains</a:t>
            </a:r>
            <a:r>
              <a:rPr lang="en-US" sz="2970" dirty="0" smtClean="0">
                <a:solidFill>
                  <a:srgbClr val="000000"/>
                </a:solidFill>
              </a:rPr>
              <a:t>.                     - </a:t>
            </a:r>
            <a:r>
              <a:rPr lang="en-US" sz="2970" dirty="0">
                <a:solidFill>
                  <a:srgbClr val="000000"/>
                </a:solidFill>
              </a:rPr>
              <a:t>Pseudomembrance colitis; </a:t>
            </a:r>
            <a:r>
              <a:rPr lang="en-US" sz="2970" i="1" dirty="0">
                <a:solidFill>
                  <a:srgbClr val="C00000"/>
                </a:solidFill>
              </a:rPr>
              <a:t>Clostridium  difficile</a:t>
            </a:r>
            <a:r>
              <a:rPr lang="en-US" sz="2970" dirty="0">
                <a:solidFill>
                  <a:srgbClr val="000000"/>
                </a:solidFill>
              </a:rPr>
              <a:t>.</a:t>
            </a:r>
          </a:p>
        </p:txBody>
      </p:sp>
    </p:spTree>
    <p:extLst>
      <p:ext uri="{BB962C8B-B14F-4D97-AF65-F5344CB8AC3E}">
        <p14:creationId xmlns:p14="http://schemas.microsoft.com/office/powerpoint/2010/main" val="356773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flipV="1">
            <a:off x="251520" y="142922"/>
            <a:ext cx="45719" cy="45719"/>
          </a:xfrm>
        </p:spPr>
        <p:txBody>
          <a:bodyPr>
            <a:normAutofit fontScale="90000"/>
          </a:bodyPr>
          <a:lstStyle/>
          <a:p>
            <a:pPr algn="l" rtl="0"/>
            <a:r>
              <a:rPr lang="en-US" sz="800" dirty="0" smtClean="0"/>
              <a:t>N</a:t>
            </a:r>
            <a:endParaRPr lang="ar-AE" sz="800" dirty="0"/>
          </a:p>
        </p:txBody>
      </p:sp>
      <p:sp>
        <p:nvSpPr>
          <p:cNvPr id="3" name="Subtitle 2"/>
          <p:cNvSpPr>
            <a:spLocks noGrp="1"/>
          </p:cNvSpPr>
          <p:nvPr>
            <p:ph type="subTitle" idx="1"/>
          </p:nvPr>
        </p:nvSpPr>
        <p:spPr>
          <a:xfrm>
            <a:off x="179512" y="332656"/>
            <a:ext cx="8856984" cy="6408712"/>
          </a:xfrm>
          <a:noFill/>
          <a:ln>
            <a:solidFill>
              <a:schemeClr val="accent1"/>
            </a:solidFill>
          </a:ln>
        </p:spPr>
        <p:txBody>
          <a:bodyPr>
            <a:noAutofit/>
          </a:bodyPr>
          <a:lstStyle/>
          <a:p>
            <a:pPr marL="457200" indent="-457200">
              <a:buClr>
                <a:srgbClr val="7030A0"/>
              </a:buClr>
              <a:buFont typeface="Courier New" panose="02070309020205020404" pitchFamily="49" charset="0"/>
              <a:buChar char="o"/>
            </a:pPr>
            <a:r>
              <a:rPr lang="en-US" sz="3000" dirty="0" smtClean="0">
                <a:solidFill>
                  <a:schemeClr val="bg1">
                    <a:lumMod val="50000"/>
                  </a:schemeClr>
                </a:solidFill>
              </a:rPr>
              <a:t>Anatomic </a:t>
            </a:r>
            <a:r>
              <a:rPr lang="en-US" sz="3000" dirty="0">
                <a:solidFill>
                  <a:schemeClr val="bg1">
                    <a:lumMod val="50000"/>
                  </a:schemeClr>
                </a:solidFill>
              </a:rPr>
              <a:t>alterations:</a:t>
            </a:r>
          </a:p>
          <a:p>
            <a:pPr marL="457200" indent="-457200">
              <a:buClr>
                <a:srgbClr val="E2A3E2">
                  <a:lumMod val="50000"/>
                </a:srgbClr>
              </a:buClr>
              <a:buFont typeface="Arial" panose="020B0604020202020204" pitchFamily="34" charset="0"/>
              <a:buChar char="•"/>
            </a:pPr>
            <a:r>
              <a:rPr lang="en-US" sz="3000" b="1" dirty="0" smtClean="0">
                <a:solidFill>
                  <a:srgbClr val="000000"/>
                </a:solidFill>
              </a:rPr>
              <a:t>Obstructions</a:t>
            </a:r>
            <a:r>
              <a:rPr lang="en-US" sz="3000" dirty="0" smtClean="0">
                <a:solidFill>
                  <a:srgbClr val="000000"/>
                </a:solidFill>
              </a:rPr>
              <a:t> of secretions </a:t>
            </a:r>
            <a:r>
              <a:rPr lang="en-US" sz="3000" dirty="0">
                <a:solidFill>
                  <a:srgbClr val="000000"/>
                </a:solidFill>
              </a:rPr>
              <a:t>flow </a:t>
            </a:r>
            <a:r>
              <a:rPr lang="en-US" sz="3000" dirty="0" smtClean="0">
                <a:solidFill>
                  <a:srgbClr val="000000"/>
                </a:solidFill>
              </a:rPr>
              <a:t>(</a:t>
            </a:r>
            <a:r>
              <a:rPr lang="en-US" sz="3000" b="1" dirty="0" smtClean="0">
                <a:solidFill>
                  <a:srgbClr val="000000"/>
                </a:solidFill>
              </a:rPr>
              <a:t>gallbladder </a:t>
            </a:r>
            <a:r>
              <a:rPr lang="en-US" sz="3000" b="1" dirty="0">
                <a:solidFill>
                  <a:srgbClr val="000000"/>
                </a:solidFill>
              </a:rPr>
              <a:t>stones</a:t>
            </a:r>
            <a:r>
              <a:rPr lang="en-US" sz="3000" dirty="0">
                <a:solidFill>
                  <a:srgbClr val="000000"/>
                </a:solidFill>
              </a:rPr>
              <a:t>).</a:t>
            </a:r>
          </a:p>
          <a:p>
            <a:pPr marL="457200" indent="-457200">
              <a:buClr>
                <a:srgbClr val="E2A3E2">
                  <a:lumMod val="50000"/>
                </a:srgbClr>
              </a:buClr>
              <a:buFont typeface="Arial" panose="020B0604020202020204" pitchFamily="34" charset="0"/>
              <a:buChar char="•"/>
            </a:pPr>
            <a:r>
              <a:rPr lang="en-US" sz="3000" dirty="0">
                <a:solidFill>
                  <a:srgbClr val="000000"/>
                </a:solidFill>
              </a:rPr>
              <a:t> </a:t>
            </a:r>
            <a:r>
              <a:rPr lang="en-US" sz="3000" b="1" dirty="0" smtClean="0">
                <a:solidFill>
                  <a:srgbClr val="000000"/>
                </a:solidFill>
              </a:rPr>
              <a:t>Surgery</a:t>
            </a:r>
            <a:r>
              <a:rPr lang="en-US" sz="3000" dirty="0" smtClean="0">
                <a:solidFill>
                  <a:srgbClr val="000000"/>
                </a:solidFill>
              </a:rPr>
              <a:t> </a:t>
            </a:r>
            <a:r>
              <a:rPr lang="en-US" sz="3000" dirty="0">
                <a:solidFill>
                  <a:srgbClr val="000000"/>
                </a:solidFill>
              </a:rPr>
              <a:t>may create </a:t>
            </a:r>
            <a:r>
              <a:rPr lang="en-US" sz="3000" dirty="0">
                <a:solidFill>
                  <a:schemeClr val="tx1"/>
                </a:solidFill>
              </a:rPr>
              <a:t>intestinal</a:t>
            </a:r>
            <a:r>
              <a:rPr lang="en-US" sz="3000" dirty="0">
                <a:solidFill>
                  <a:srgbClr val="E2A3E2">
                    <a:lumMod val="50000"/>
                  </a:srgbClr>
                </a:solidFill>
              </a:rPr>
              <a:t> “blind loops” </a:t>
            </a:r>
            <a:r>
              <a:rPr lang="en-US" sz="3000" dirty="0" smtClean="0">
                <a:solidFill>
                  <a:srgbClr val="000000"/>
                </a:solidFill>
              </a:rPr>
              <a:t>where there is no moving </a:t>
            </a:r>
            <a:r>
              <a:rPr lang="en-US" sz="3000" dirty="0">
                <a:solidFill>
                  <a:srgbClr val="000000"/>
                </a:solidFill>
              </a:rPr>
              <a:t>stream of intestinal </a:t>
            </a:r>
            <a:r>
              <a:rPr lang="en-US" sz="3000" dirty="0" smtClean="0">
                <a:solidFill>
                  <a:srgbClr val="000000"/>
                </a:solidFill>
              </a:rPr>
              <a:t>contents.                                                                                - Absence </a:t>
            </a:r>
            <a:r>
              <a:rPr lang="en-US" sz="3000" dirty="0">
                <a:solidFill>
                  <a:srgbClr val="000000"/>
                </a:solidFill>
              </a:rPr>
              <a:t>of flushing action of intestinal secretions will lead to </a:t>
            </a:r>
            <a:r>
              <a:rPr lang="en-US" sz="3000" b="1" dirty="0">
                <a:solidFill>
                  <a:schemeClr val="bg1">
                    <a:lumMod val="50000"/>
                  </a:schemeClr>
                </a:solidFill>
              </a:rPr>
              <a:t>bacterial overgrowth </a:t>
            </a:r>
            <a:r>
              <a:rPr lang="en-US" sz="3000" b="1" dirty="0" smtClean="0">
                <a:solidFill>
                  <a:schemeClr val="bg1">
                    <a:lumMod val="50000"/>
                  </a:schemeClr>
                </a:solidFill>
              </a:rPr>
              <a:t>syndrome</a:t>
            </a:r>
            <a:r>
              <a:rPr lang="en-US" sz="3000" dirty="0">
                <a:solidFill>
                  <a:srgbClr val="000000"/>
                </a:solidFill>
              </a:rPr>
              <a:t> (fat malabsorption, diarrhoea</a:t>
            </a:r>
            <a:r>
              <a:rPr lang="en-US" sz="3000" dirty="0" smtClean="0">
                <a:solidFill>
                  <a:srgbClr val="000000"/>
                </a:solidFill>
              </a:rPr>
              <a:t>, vitamins deficiency).</a:t>
            </a:r>
            <a:endParaRPr lang="ar-AE" sz="3000" dirty="0">
              <a:solidFill>
                <a:srgbClr val="000000"/>
              </a:solidFill>
            </a:endParaRPr>
          </a:p>
        </p:txBody>
      </p:sp>
    </p:spTree>
    <p:extLst>
      <p:ext uri="{BB962C8B-B14F-4D97-AF65-F5344CB8AC3E}">
        <p14:creationId xmlns:p14="http://schemas.microsoft.com/office/powerpoint/2010/main" val="303046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1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4536504" cy="64807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60648"/>
            <a:ext cx="4104456"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0957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8209887"/>
              </p:ext>
            </p:extLst>
          </p:nvPr>
        </p:nvGraphicFramePr>
        <p:xfrm>
          <a:off x="107505" y="116632"/>
          <a:ext cx="8928990" cy="6662456"/>
        </p:xfrm>
        <a:graphic>
          <a:graphicData uri="http://schemas.openxmlformats.org/drawingml/2006/table">
            <a:tbl>
              <a:tblPr firstRow="1" bandRow="1">
                <a:tableStyleId>{073A0DAA-6AF3-43AB-8588-CEC1D06C72B9}</a:tableStyleId>
              </a:tblPr>
              <a:tblGrid>
                <a:gridCol w="2976330"/>
                <a:gridCol w="2381064"/>
                <a:gridCol w="3571596"/>
              </a:tblGrid>
              <a:tr h="864096">
                <a:tc>
                  <a:txBody>
                    <a:bodyPr/>
                    <a:lstStyle/>
                    <a:p>
                      <a:r>
                        <a:rPr lang="en-US" sz="2400" dirty="0" smtClean="0"/>
                        <a:t>Infection and type of diarrhea</a:t>
                      </a:r>
                      <a:endParaRPr lang="en-US" sz="2400" dirty="0"/>
                    </a:p>
                  </a:txBody>
                  <a:tcPr>
                    <a:solidFill>
                      <a:srgbClr val="D9D9D9"/>
                    </a:solidFill>
                  </a:tcPr>
                </a:tc>
                <a:tc>
                  <a:txBody>
                    <a:bodyPr/>
                    <a:lstStyle/>
                    <a:p>
                      <a:r>
                        <a:rPr lang="en-US" sz="2400" dirty="0" smtClean="0"/>
                        <a:t>Site</a:t>
                      </a:r>
                      <a:endParaRPr lang="en-US" sz="2400" dirty="0"/>
                    </a:p>
                  </a:txBody>
                  <a:tcPr>
                    <a:solidFill>
                      <a:srgbClr val="D9D9D9"/>
                    </a:solidFill>
                  </a:tcPr>
                </a:tc>
                <a:tc>
                  <a:txBody>
                    <a:bodyPr/>
                    <a:lstStyle/>
                    <a:p>
                      <a:r>
                        <a:rPr lang="en-US" sz="2400" dirty="0" smtClean="0"/>
                        <a:t>Etiology</a:t>
                      </a:r>
                      <a:endParaRPr lang="en-US" sz="2400" dirty="0"/>
                    </a:p>
                  </a:txBody>
                  <a:tcPr>
                    <a:solidFill>
                      <a:srgbClr val="D9D9D9"/>
                    </a:solidFill>
                  </a:tcPr>
                </a:tc>
              </a:tr>
              <a:tr h="155556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1" dirty="0" smtClean="0">
                          <a:solidFill>
                            <a:schemeClr val="accent5">
                              <a:lumMod val="50000"/>
                            </a:schemeClr>
                          </a:solidFill>
                        </a:rPr>
                        <a:t>Secretory warty </a:t>
                      </a:r>
                      <a:r>
                        <a:rPr lang="en-US" sz="2000" b="0" dirty="0" smtClean="0">
                          <a:solidFill>
                            <a:schemeClr val="accent5">
                              <a:lumMod val="50000"/>
                            </a:schemeClr>
                          </a:solidFill>
                        </a:rPr>
                        <a:t>diarrhea</a:t>
                      </a:r>
                      <a:r>
                        <a:rPr lang="en-US" sz="2000" dirty="0" smtClean="0">
                          <a:solidFill>
                            <a:schemeClr val="accent5">
                              <a:lumMod val="50000"/>
                            </a:schemeClr>
                          </a:solidFill>
                        </a:rPr>
                        <a:t>: Copious, </a:t>
                      </a:r>
                      <a:r>
                        <a:rPr lang="en-US" sz="2000" baseline="0" dirty="0" smtClean="0">
                          <a:solidFill>
                            <a:schemeClr val="accent5">
                              <a:lumMod val="50000"/>
                            </a:schemeClr>
                          </a:solidFill>
                        </a:rPr>
                        <a:t>no tissue invasion,</a:t>
                      </a:r>
                      <a:endParaRPr lang="en-US" sz="2000" dirty="0" smtClean="0">
                        <a:solidFill>
                          <a:schemeClr val="accent5">
                            <a:lumMod val="50000"/>
                          </a:schemeClr>
                        </a:solidFill>
                      </a:endParaRPr>
                    </a:p>
                    <a:p>
                      <a:r>
                        <a:rPr lang="en-US" sz="2000" dirty="0" smtClean="0">
                          <a:solidFill>
                            <a:schemeClr val="accent5">
                              <a:lumMod val="50000"/>
                            </a:schemeClr>
                          </a:solidFill>
                        </a:rPr>
                        <a:t>no</a:t>
                      </a:r>
                      <a:r>
                        <a:rPr lang="en-US" sz="2000" baseline="0" dirty="0" smtClean="0">
                          <a:solidFill>
                            <a:schemeClr val="accent5">
                              <a:lumMod val="50000"/>
                            </a:schemeClr>
                          </a:solidFill>
                        </a:rPr>
                        <a:t> blood, no pus. </a:t>
                      </a:r>
                      <a:endParaRPr lang="en-US" sz="2000" dirty="0">
                        <a:solidFill>
                          <a:schemeClr val="accent5">
                            <a:lumMod val="50000"/>
                          </a:schemeClr>
                        </a:solidFill>
                      </a:endParaRPr>
                    </a:p>
                  </a:txBody>
                  <a:tcPr>
                    <a:solidFill>
                      <a:schemeClr val="accent5">
                        <a:lumMod val="20000"/>
                        <a:lumOff val="80000"/>
                      </a:schemeClr>
                    </a:solidFill>
                  </a:tcPr>
                </a:tc>
                <a:tc>
                  <a:txBody>
                    <a:bodyPr/>
                    <a:lstStyle/>
                    <a:p>
                      <a:r>
                        <a:rPr lang="en-US" sz="2000" dirty="0" smtClean="0">
                          <a:solidFill>
                            <a:schemeClr val="accent5">
                              <a:lumMod val="50000"/>
                            </a:schemeClr>
                          </a:solidFill>
                        </a:rPr>
                        <a:t>Small intestine</a:t>
                      </a:r>
                      <a:endParaRPr lang="en-US" sz="2000" dirty="0">
                        <a:solidFill>
                          <a:schemeClr val="accent5">
                            <a:lumMod val="50000"/>
                          </a:schemeClr>
                        </a:solidFill>
                      </a:endParaRPr>
                    </a:p>
                  </a:txBody>
                  <a:tcPr>
                    <a:solidFill>
                      <a:schemeClr val="accent5">
                        <a:lumMod val="20000"/>
                        <a:lumOff val="80000"/>
                      </a:schemeClr>
                    </a:solidFill>
                  </a:tcPr>
                </a:tc>
                <a:tc>
                  <a:txBody>
                    <a:bodyPr/>
                    <a:lstStyle/>
                    <a:p>
                      <a:r>
                        <a:rPr lang="en-US" sz="2000" i="1" dirty="0" smtClean="0">
                          <a:solidFill>
                            <a:schemeClr val="accent5">
                              <a:lumMod val="50000"/>
                            </a:schemeClr>
                          </a:solidFill>
                        </a:rPr>
                        <a:t>V. cholerae</a:t>
                      </a:r>
                      <a:r>
                        <a:rPr lang="en-US" sz="2000" dirty="0" smtClean="0">
                          <a:solidFill>
                            <a:schemeClr val="accent5">
                              <a:lumMod val="50000"/>
                            </a:schemeClr>
                          </a:solidFill>
                        </a:rPr>
                        <a:t>, Enterotoxigenic </a:t>
                      </a:r>
                      <a:r>
                        <a:rPr lang="en-US" sz="2000" i="1" dirty="0" smtClean="0">
                          <a:solidFill>
                            <a:schemeClr val="accent5">
                              <a:lumMod val="50000"/>
                            </a:schemeClr>
                          </a:solidFill>
                        </a:rPr>
                        <a:t>E. coli</a:t>
                      </a:r>
                      <a:r>
                        <a:rPr lang="en-US" sz="2000" dirty="0" smtClean="0">
                          <a:solidFill>
                            <a:schemeClr val="accent5">
                              <a:lumMod val="50000"/>
                            </a:schemeClr>
                          </a:solidFill>
                        </a:rPr>
                        <a:t>, EPEC, </a:t>
                      </a:r>
                      <a:r>
                        <a:rPr lang="en-US" sz="2000" dirty="0" smtClean="0">
                          <a:solidFill>
                            <a:schemeClr val="accent5">
                              <a:lumMod val="50000"/>
                            </a:schemeClr>
                          </a:solidFill>
                        </a:rPr>
                        <a:t>EAEC</a:t>
                      </a:r>
                      <a:r>
                        <a:rPr lang="en-US" sz="2000" dirty="0" smtClean="0">
                          <a:solidFill>
                            <a:schemeClr val="accent5">
                              <a:lumMod val="50000"/>
                            </a:schemeClr>
                          </a:solidFill>
                        </a:rPr>
                        <a:t>, </a:t>
                      </a:r>
                      <a:r>
                        <a:rPr lang="en-US" sz="2000" i="1" dirty="0" smtClean="0">
                          <a:solidFill>
                            <a:schemeClr val="accent5">
                              <a:lumMod val="50000"/>
                            </a:schemeClr>
                          </a:solidFill>
                        </a:rPr>
                        <a:t>B. cereus </a:t>
                      </a:r>
                      <a:r>
                        <a:rPr lang="en-US" sz="2000" dirty="0" smtClean="0">
                          <a:solidFill>
                            <a:schemeClr val="accent5">
                              <a:lumMod val="50000"/>
                            </a:schemeClr>
                          </a:solidFill>
                        </a:rPr>
                        <a:t>(diarrheal syndrome),                    </a:t>
                      </a:r>
                      <a:r>
                        <a:rPr lang="en-US" sz="2000" i="1" dirty="0" smtClean="0">
                          <a:solidFill>
                            <a:schemeClr val="accent5">
                              <a:lumMod val="50000"/>
                            </a:schemeClr>
                          </a:solidFill>
                        </a:rPr>
                        <a:t>C. perfringens.</a:t>
                      </a:r>
                      <a:endParaRPr lang="en-US" sz="2000" i="1" dirty="0">
                        <a:solidFill>
                          <a:schemeClr val="accent5">
                            <a:lumMod val="50000"/>
                          </a:schemeClr>
                        </a:solidFill>
                      </a:endParaRPr>
                    </a:p>
                  </a:txBody>
                  <a:tcPr>
                    <a:solidFill>
                      <a:schemeClr val="accent5">
                        <a:lumMod val="20000"/>
                        <a:lumOff val="80000"/>
                      </a:schemeClr>
                    </a:solidFill>
                  </a:tcPr>
                </a:tc>
              </a:tr>
              <a:tr h="1577720">
                <a:tc>
                  <a:txBody>
                    <a:bodyPr/>
                    <a:lstStyle/>
                    <a:p>
                      <a:r>
                        <a:rPr lang="en-US" sz="2000" b="1" dirty="0" smtClean="0">
                          <a:solidFill>
                            <a:srgbClr val="7030A0"/>
                          </a:solidFill>
                        </a:rPr>
                        <a:t>Bloody watery </a:t>
                      </a:r>
                      <a:r>
                        <a:rPr lang="en-US" sz="2000" dirty="0" smtClean="0">
                          <a:solidFill>
                            <a:srgbClr val="7030A0"/>
                          </a:solidFill>
                        </a:rPr>
                        <a:t>diarrhea: copious,</a:t>
                      </a:r>
                      <a:r>
                        <a:rPr lang="en-US" sz="2000" baseline="0" dirty="0" smtClean="0">
                          <a:solidFill>
                            <a:srgbClr val="7030A0"/>
                          </a:solidFill>
                        </a:rPr>
                        <a:t> tissue invasion, few pus, blood-tinged, </a:t>
                      </a:r>
                      <a:endParaRPr lang="en-US" sz="2000" dirty="0">
                        <a:solidFill>
                          <a:srgbClr val="7030A0"/>
                        </a:solidFill>
                      </a:endParaRPr>
                    </a:p>
                  </a:txBody>
                  <a:tcPr/>
                </a:tc>
                <a:tc>
                  <a:txBody>
                    <a:bodyPr/>
                    <a:lstStyle/>
                    <a:p>
                      <a:r>
                        <a:rPr lang="en-US" sz="2000" dirty="0" smtClean="0">
                          <a:solidFill>
                            <a:srgbClr val="7030A0"/>
                          </a:solidFill>
                        </a:rPr>
                        <a:t>Ileum, colon</a:t>
                      </a:r>
                      <a:endParaRPr lang="en-US" sz="2000" dirty="0">
                        <a:solidFill>
                          <a:srgbClr val="7030A0"/>
                        </a:solidFill>
                      </a:endParaRPr>
                    </a:p>
                  </a:txBody>
                  <a:tcPr/>
                </a:tc>
                <a:tc>
                  <a:txBody>
                    <a:bodyPr/>
                    <a:lstStyle/>
                    <a:p>
                      <a:r>
                        <a:rPr lang="en-US" sz="2000" dirty="0" smtClean="0">
                          <a:solidFill>
                            <a:srgbClr val="7030A0"/>
                          </a:solidFill>
                        </a:rPr>
                        <a:t>Salmonella Enteriditis, Salmonella Typhimurium, </a:t>
                      </a:r>
                      <a:r>
                        <a:rPr lang="en-US" sz="2000" i="1" dirty="0" smtClean="0">
                          <a:solidFill>
                            <a:srgbClr val="7030A0"/>
                          </a:solidFill>
                        </a:rPr>
                        <a:t>Campylobacter jejuni</a:t>
                      </a:r>
                      <a:r>
                        <a:rPr lang="en-US" sz="2000" dirty="0" smtClean="0">
                          <a:solidFill>
                            <a:srgbClr val="7030A0"/>
                          </a:solidFill>
                        </a:rPr>
                        <a:t>,</a:t>
                      </a:r>
                      <a:r>
                        <a:rPr lang="en-US" sz="2000" baseline="0" dirty="0" smtClean="0">
                          <a:solidFill>
                            <a:srgbClr val="7030A0"/>
                          </a:solidFill>
                        </a:rPr>
                        <a:t> </a:t>
                      </a:r>
                      <a:r>
                        <a:rPr lang="en-US" sz="2000" baseline="0" dirty="0" smtClean="0">
                          <a:solidFill>
                            <a:srgbClr val="7030A0"/>
                          </a:solidFill>
                        </a:rPr>
                        <a:t>     </a:t>
                      </a:r>
                      <a:r>
                        <a:rPr lang="en-US" sz="2000" i="1" baseline="0" dirty="0" smtClean="0">
                          <a:solidFill>
                            <a:srgbClr val="7030A0"/>
                          </a:solidFill>
                        </a:rPr>
                        <a:t>Yersinia enterocolitica and                      Y. pseudotuberculosis.</a:t>
                      </a:r>
                      <a:endParaRPr lang="en-US" sz="2000" i="1" dirty="0">
                        <a:solidFill>
                          <a:srgbClr val="7030A0"/>
                        </a:solidFill>
                      </a:endParaRPr>
                    </a:p>
                  </a:txBody>
                  <a:tcPr/>
                </a:tc>
              </a:tr>
              <a:tr h="1213631">
                <a:tc>
                  <a:txBody>
                    <a:bodyPr/>
                    <a:lstStyle/>
                    <a:p>
                      <a:r>
                        <a:rPr lang="en-US" sz="2000" b="1" dirty="0" smtClean="0">
                          <a:solidFill>
                            <a:schemeClr val="accent6">
                              <a:lumMod val="50000"/>
                            </a:schemeClr>
                          </a:solidFill>
                        </a:rPr>
                        <a:t>Hemorrhagic colitis</a:t>
                      </a:r>
                      <a:r>
                        <a:rPr lang="en-US" sz="2000" dirty="0" smtClean="0">
                          <a:solidFill>
                            <a:schemeClr val="accent6">
                              <a:lumMod val="50000"/>
                            </a:schemeClr>
                          </a:solidFill>
                        </a:rPr>
                        <a:t>: copious, bloody,</a:t>
                      </a:r>
                      <a:r>
                        <a:rPr lang="en-US" sz="2000" baseline="0" dirty="0" smtClean="0">
                          <a:solidFill>
                            <a:schemeClr val="accent6">
                              <a:lumMod val="50000"/>
                            </a:schemeClr>
                          </a:solidFill>
                        </a:rPr>
                        <a:t> no pus, no tissue invasion.</a:t>
                      </a:r>
                      <a:endParaRPr lang="en-US" sz="2000" dirty="0">
                        <a:solidFill>
                          <a:schemeClr val="accent6">
                            <a:lumMod val="50000"/>
                          </a:schemeClr>
                        </a:solidFill>
                      </a:endParaRPr>
                    </a:p>
                  </a:txBody>
                  <a:tcPr>
                    <a:solidFill>
                      <a:srgbClr val="C4E8D2"/>
                    </a:solidFill>
                  </a:tcPr>
                </a:tc>
                <a:tc>
                  <a:txBody>
                    <a:bodyPr/>
                    <a:lstStyle/>
                    <a:p>
                      <a:r>
                        <a:rPr lang="en-US" sz="2000" dirty="0" smtClean="0">
                          <a:solidFill>
                            <a:schemeClr val="accent6">
                              <a:lumMod val="50000"/>
                            </a:schemeClr>
                          </a:solidFill>
                        </a:rPr>
                        <a:t>Colon</a:t>
                      </a:r>
                      <a:endParaRPr lang="en-US" sz="2000" dirty="0">
                        <a:solidFill>
                          <a:schemeClr val="accent6">
                            <a:lumMod val="50000"/>
                          </a:schemeClr>
                        </a:solidFill>
                      </a:endParaRPr>
                    </a:p>
                  </a:txBody>
                  <a:tcPr>
                    <a:solidFill>
                      <a:srgbClr val="C4E8D2"/>
                    </a:solidFill>
                  </a:tcPr>
                </a:tc>
                <a:tc>
                  <a:txBody>
                    <a:bodyPr/>
                    <a:lstStyle/>
                    <a:p>
                      <a:r>
                        <a:rPr lang="en-US" sz="2000" dirty="0" smtClean="0">
                          <a:solidFill>
                            <a:schemeClr val="accent6">
                              <a:lumMod val="50000"/>
                            </a:schemeClr>
                          </a:solidFill>
                        </a:rPr>
                        <a:t>EHEC</a:t>
                      </a:r>
                      <a:endParaRPr lang="en-US" sz="2000" dirty="0">
                        <a:solidFill>
                          <a:schemeClr val="accent6">
                            <a:lumMod val="50000"/>
                          </a:schemeClr>
                        </a:solidFill>
                      </a:endParaRPr>
                    </a:p>
                  </a:txBody>
                  <a:tcPr>
                    <a:solidFill>
                      <a:srgbClr val="C4E8D2"/>
                    </a:solidFill>
                  </a:tcPr>
                </a:tc>
              </a:tr>
              <a:tr h="1413722">
                <a:tc>
                  <a:txBody>
                    <a:bodyPr/>
                    <a:lstStyle/>
                    <a:p>
                      <a:r>
                        <a:rPr lang="en-US" sz="2000" b="1" dirty="0" smtClean="0">
                          <a:solidFill>
                            <a:schemeClr val="accent2">
                              <a:lumMod val="50000"/>
                            </a:schemeClr>
                          </a:solidFill>
                        </a:rPr>
                        <a:t>Dysentery: </a:t>
                      </a:r>
                      <a:r>
                        <a:rPr lang="en-US" sz="2000" dirty="0" smtClean="0">
                          <a:solidFill>
                            <a:schemeClr val="accent2">
                              <a:lumMod val="50000"/>
                            </a:schemeClr>
                          </a:solidFill>
                        </a:rPr>
                        <a:t>small</a:t>
                      </a:r>
                      <a:r>
                        <a:rPr lang="en-US" sz="2000" baseline="0" dirty="0" smtClean="0">
                          <a:solidFill>
                            <a:schemeClr val="accent2">
                              <a:lumMod val="50000"/>
                            </a:schemeClr>
                          </a:solidFill>
                        </a:rPr>
                        <a:t> volume, blood, </a:t>
                      </a:r>
                      <a:r>
                        <a:rPr lang="en-US" sz="2000" baseline="0" dirty="0" smtClean="0">
                          <a:solidFill>
                            <a:schemeClr val="accent2">
                              <a:lumMod val="50000"/>
                            </a:schemeClr>
                          </a:solidFill>
                        </a:rPr>
                        <a:t>mucus. </a:t>
                      </a:r>
                      <a:r>
                        <a:rPr lang="en-US" sz="2000" baseline="0" dirty="0" smtClean="0">
                          <a:solidFill>
                            <a:schemeClr val="accent2">
                              <a:lumMod val="50000"/>
                            </a:schemeClr>
                          </a:solidFill>
                        </a:rPr>
                        <a:t>Tissue invasion.</a:t>
                      </a:r>
                      <a:endParaRPr lang="en-US" sz="2000" dirty="0">
                        <a:solidFill>
                          <a:schemeClr val="accent2">
                            <a:lumMod val="50000"/>
                          </a:schemeClr>
                        </a:solidFill>
                      </a:endParaRPr>
                    </a:p>
                  </a:txBody>
                  <a:tcPr>
                    <a:solidFill>
                      <a:schemeClr val="accent2">
                        <a:lumMod val="20000"/>
                        <a:lumOff val="80000"/>
                      </a:schemeClr>
                    </a:solidFill>
                  </a:tcPr>
                </a:tc>
                <a:tc>
                  <a:txBody>
                    <a:bodyPr/>
                    <a:lstStyle/>
                    <a:p>
                      <a:r>
                        <a:rPr lang="en-US" sz="2000" dirty="0" smtClean="0">
                          <a:solidFill>
                            <a:schemeClr val="accent2">
                              <a:lumMod val="50000"/>
                            </a:schemeClr>
                          </a:solidFill>
                        </a:rPr>
                        <a:t>Colon</a:t>
                      </a:r>
                      <a:endParaRPr lang="en-US" sz="2000" dirty="0">
                        <a:solidFill>
                          <a:schemeClr val="accent2">
                            <a:lumMod val="50000"/>
                          </a:schemeClr>
                        </a:solidFill>
                      </a:endParaRPr>
                    </a:p>
                  </a:txBody>
                  <a:tcPr>
                    <a:solidFill>
                      <a:schemeClr val="accent2">
                        <a:lumMod val="20000"/>
                        <a:lumOff val="80000"/>
                      </a:schemeClr>
                    </a:solidFill>
                  </a:tcPr>
                </a:tc>
                <a:tc>
                  <a:txBody>
                    <a:bodyPr/>
                    <a:lstStyle/>
                    <a:p>
                      <a:r>
                        <a:rPr lang="en-US" sz="2000" dirty="0" smtClean="0">
                          <a:solidFill>
                            <a:schemeClr val="accent2">
                              <a:lumMod val="50000"/>
                            </a:schemeClr>
                          </a:solidFill>
                        </a:rPr>
                        <a:t>Shigella (large</a:t>
                      </a:r>
                      <a:r>
                        <a:rPr lang="en-US" sz="2000" baseline="0" dirty="0" smtClean="0">
                          <a:solidFill>
                            <a:schemeClr val="accent2">
                              <a:lumMod val="50000"/>
                            </a:schemeClr>
                          </a:solidFill>
                        </a:rPr>
                        <a:t> no. of pus cells)</a:t>
                      </a:r>
                      <a:r>
                        <a:rPr lang="en-US" sz="2000" dirty="0" smtClean="0">
                          <a:solidFill>
                            <a:schemeClr val="accent2">
                              <a:lumMod val="50000"/>
                            </a:schemeClr>
                          </a:solidFill>
                        </a:rPr>
                        <a:t>,                              Entamoeba histolytica (no pus in the stool).</a:t>
                      </a:r>
                      <a:endParaRPr lang="en-US" sz="2000" dirty="0">
                        <a:solidFill>
                          <a:schemeClr val="accent2">
                            <a:lumMod val="50000"/>
                          </a:schemeClr>
                        </a:solidFill>
                      </a:endParaRPr>
                    </a:p>
                  </a:txBody>
                  <a:tcPr>
                    <a:solidFill>
                      <a:schemeClr val="accent2">
                        <a:lumMod val="20000"/>
                        <a:lumOff val="80000"/>
                      </a:schemeClr>
                    </a:solidFill>
                  </a:tcPr>
                </a:tc>
              </a:tr>
            </a:tbl>
          </a:graphicData>
        </a:graphic>
      </p:graphicFrame>
    </p:spTree>
    <p:extLst>
      <p:ext uri="{BB962C8B-B14F-4D97-AF65-F5344CB8AC3E}">
        <p14:creationId xmlns:p14="http://schemas.microsoft.com/office/powerpoint/2010/main" val="2201341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07504" y="188640"/>
            <a:ext cx="8928992" cy="6552728"/>
          </a:xfrm>
          <a:ln>
            <a:solidFill>
              <a:schemeClr val="accent1"/>
            </a:solidFill>
          </a:ln>
        </p:spPr>
        <p:txBody>
          <a:bodyPr>
            <a:noAutofit/>
          </a:bodyPr>
          <a:lstStyle/>
          <a:p>
            <a:pPr lvl="0" algn="ctr">
              <a:buClr>
                <a:srgbClr val="C00000"/>
              </a:buClr>
              <a:buSzPct val="137000"/>
            </a:pPr>
            <a:r>
              <a:rPr lang="en-US" sz="3400" b="1" u="sng" dirty="0" smtClean="0">
                <a:solidFill>
                  <a:srgbClr val="C00000"/>
                </a:solidFill>
              </a:rPr>
              <a:t>Dysentery</a:t>
            </a:r>
            <a:endParaRPr lang="en-US" sz="3400" b="1" u="sng" dirty="0">
              <a:solidFill>
                <a:srgbClr val="C00000"/>
              </a:solidFill>
            </a:endParaRPr>
          </a:p>
          <a:p>
            <a:pPr lvl="0">
              <a:spcAft>
                <a:spcPts val="0"/>
              </a:spcAft>
              <a:buClr>
                <a:srgbClr val="F9EBF9"/>
              </a:buClr>
            </a:pPr>
            <a:r>
              <a:rPr lang="en-US" sz="3000" b="1" dirty="0" smtClean="0">
                <a:solidFill>
                  <a:srgbClr val="C00000"/>
                </a:solidFill>
              </a:rPr>
              <a:t>Causative agents of dysentery:</a:t>
            </a:r>
          </a:p>
          <a:p>
            <a:pPr marL="612000" lvl="1" indent="-457200" algn="l">
              <a:spcAft>
                <a:spcPts val="0"/>
              </a:spcAft>
              <a:buClr>
                <a:schemeClr val="bg1">
                  <a:lumMod val="50000"/>
                </a:schemeClr>
              </a:buClr>
              <a:buFont typeface="Arial" panose="020B0604020202020204" pitchFamily="34" charset="0"/>
              <a:buChar char="•"/>
            </a:pPr>
            <a:r>
              <a:rPr lang="en-US" sz="2900" i="1" dirty="0" smtClean="0">
                <a:solidFill>
                  <a:schemeClr val="tx1"/>
                </a:solidFill>
              </a:rPr>
              <a:t>Entamoeba </a:t>
            </a:r>
            <a:r>
              <a:rPr lang="en-US" sz="2900" i="1" dirty="0">
                <a:solidFill>
                  <a:schemeClr val="tx1"/>
                </a:solidFill>
              </a:rPr>
              <a:t>histolytica</a:t>
            </a:r>
            <a:r>
              <a:rPr lang="en-US" sz="2900" dirty="0">
                <a:solidFill>
                  <a:schemeClr val="tx1"/>
                </a:solidFill>
              </a:rPr>
              <a:t> </a:t>
            </a:r>
            <a:r>
              <a:rPr lang="en-US" sz="2900" dirty="0" smtClean="0">
                <a:solidFill>
                  <a:schemeClr val="tx1"/>
                </a:solidFill>
              </a:rPr>
              <a:t>(amoebic dysentery, protozoa).</a:t>
            </a:r>
          </a:p>
          <a:p>
            <a:pPr marL="612000" lvl="1" indent="-457200" algn="l">
              <a:spcAft>
                <a:spcPts val="0"/>
              </a:spcAft>
              <a:buClr>
                <a:schemeClr val="bg1">
                  <a:lumMod val="50000"/>
                </a:schemeClr>
              </a:buClr>
              <a:buFont typeface="Arial" panose="020B0604020202020204" pitchFamily="34" charset="0"/>
              <a:buChar char="•"/>
            </a:pPr>
            <a:r>
              <a:rPr lang="en-US" sz="2900" i="1" dirty="0" smtClean="0">
                <a:solidFill>
                  <a:schemeClr val="tx1"/>
                </a:solidFill>
              </a:rPr>
              <a:t>Shigella </a:t>
            </a:r>
            <a:r>
              <a:rPr lang="en-US" sz="2900" i="1" dirty="0">
                <a:solidFill>
                  <a:schemeClr val="tx1"/>
                </a:solidFill>
              </a:rPr>
              <a:t>dysenteriae</a:t>
            </a:r>
            <a:r>
              <a:rPr lang="en-US" sz="2900" dirty="0">
                <a:solidFill>
                  <a:schemeClr val="tx1"/>
                </a:solidFill>
              </a:rPr>
              <a:t> </a:t>
            </a:r>
            <a:r>
              <a:rPr lang="en-US" sz="2900" dirty="0" smtClean="0">
                <a:solidFill>
                  <a:schemeClr val="tx1"/>
                </a:solidFill>
              </a:rPr>
              <a:t>(bacillary dysentery).</a:t>
            </a:r>
          </a:p>
          <a:p>
            <a:pPr>
              <a:spcAft>
                <a:spcPts val="0"/>
              </a:spcAft>
              <a:buClr>
                <a:schemeClr val="bg1">
                  <a:lumMod val="50000"/>
                </a:schemeClr>
              </a:buClr>
            </a:pPr>
            <a:r>
              <a:rPr lang="en-US" sz="3400" b="1" i="1" dirty="0" smtClean="0">
                <a:solidFill>
                  <a:srgbClr val="7030A0"/>
                </a:solidFill>
              </a:rPr>
              <a:t>Shigella dysentery:</a:t>
            </a:r>
          </a:p>
          <a:p>
            <a:pPr marL="457200" indent="-457200">
              <a:spcAft>
                <a:spcPts val="0"/>
              </a:spcAft>
              <a:buClr>
                <a:schemeClr val="bg1">
                  <a:lumMod val="50000"/>
                </a:schemeClr>
              </a:buClr>
              <a:buFontTx/>
              <a:buChar char="-"/>
            </a:pPr>
            <a:r>
              <a:rPr lang="en-US" sz="3000" dirty="0" smtClean="0">
                <a:solidFill>
                  <a:schemeClr val="tx1"/>
                </a:solidFill>
              </a:rPr>
              <a:t>Gram negative, non motile, non capsulated bacilli.</a:t>
            </a:r>
          </a:p>
          <a:p>
            <a:pPr marL="457200" indent="-457200">
              <a:spcAft>
                <a:spcPts val="0"/>
              </a:spcAft>
              <a:buClr>
                <a:schemeClr val="bg1">
                  <a:lumMod val="50000"/>
                </a:schemeClr>
              </a:buClr>
              <a:buFontTx/>
              <a:buChar char="-"/>
            </a:pPr>
            <a:r>
              <a:rPr lang="en-US" sz="3000" dirty="0" smtClean="0">
                <a:solidFill>
                  <a:schemeClr val="tx1"/>
                </a:solidFill>
              </a:rPr>
              <a:t>Four serotypes: </a:t>
            </a:r>
          </a:p>
          <a:p>
            <a:pPr marL="914400" lvl="1" indent="-457200" algn="l">
              <a:spcAft>
                <a:spcPts val="0"/>
              </a:spcAft>
              <a:buClr>
                <a:schemeClr val="bg1">
                  <a:lumMod val="50000"/>
                </a:schemeClr>
              </a:buClr>
              <a:buFontTx/>
              <a:buChar char="-"/>
            </a:pPr>
            <a:r>
              <a:rPr lang="en-US" sz="2800" i="1" dirty="0" smtClean="0">
                <a:solidFill>
                  <a:schemeClr val="tx1"/>
                </a:solidFill>
              </a:rPr>
              <a:t>S. dysentery </a:t>
            </a:r>
            <a:r>
              <a:rPr lang="en-US" sz="2800" dirty="0">
                <a:solidFill>
                  <a:schemeClr val="tx1"/>
                </a:solidFill>
              </a:rPr>
              <a:t>.</a:t>
            </a:r>
            <a:endParaRPr lang="en-US" sz="2800" i="1" dirty="0" smtClean="0">
              <a:solidFill>
                <a:schemeClr val="tx1"/>
              </a:solidFill>
            </a:endParaRPr>
          </a:p>
          <a:p>
            <a:pPr marL="914400" lvl="1" indent="-457200" algn="l">
              <a:spcAft>
                <a:spcPts val="0"/>
              </a:spcAft>
              <a:buClr>
                <a:schemeClr val="bg1">
                  <a:lumMod val="50000"/>
                </a:schemeClr>
              </a:buClr>
              <a:buFontTx/>
              <a:buChar char="-"/>
            </a:pPr>
            <a:r>
              <a:rPr lang="en-US" sz="2800" i="1" dirty="0" smtClean="0">
                <a:solidFill>
                  <a:schemeClr val="tx1"/>
                </a:solidFill>
              </a:rPr>
              <a:t>S. flexneri.</a:t>
            </a:r>
          </a:p>
          <a:p>
            <a:pPr marL="914400" lvl="1" indent="-457200" algn="l">
              <a:spcAft>
                <a:spcPts val="0"/>
              </a:spcAft>
              <a:buClr>
                <a:schemeClr val="bg1">
                  <a:lumMod val="50000"/>
                </a:schemeClr>
              </a:buClr>
              <a:buFontTx/>
              <a:buChar char="-"/>
            </a:pPr>
            <a:r>
              <a:rPr lang="en-US" sz="2800" i="1" dirty="0" smtClean="0">
                <a:solidFill>
                  <a:schemeClr val="tx1"/>
                </a:solidFill>
              </a:rPr>
              <a:t>S. boydii.</a:t>
            </a:r>
          </a:p>
          <a:p>
            <a:pPr marL="914400" lvl="1" indent="-457200" algn="l">
              <a:spcAft>
                <a:spcPts val="0"/>
              </a:spcAft>
              <a:buClr>
                <a:schemeClr val="bg1">
                  <a:lumMod val="50000"/>
                </a:schemeClr>
              </a:buClr>
              <a:buFontTx/>
              <a:buChar char="-"/>
            </a:pPr>
            <a:r>
              <a:rPr lang="en-US" sz="2800" i="1" dirty="0" smtClean="0">
                <a:solidFill>
                  <a:schemeClr val="tx1"/>
                </a:solidFill>
              </a:rPr>
              <a:t>S. sonnei.</a:t>
            </a:r>
            <a:r>
              <a:rPr lang="en-US" sz="2800" i="1" dirty="0">
                <a:solidFill>
                  <a:schemeClr val="tx1"/>
                </a:solidFill>
              </a:rPr>
              <a:t> </a:t>
            </a:r>
            <a:endParaRPr lang="en-US" sz="2800" i="1" dirty="0" smtClean="0">
              <a:solidFill>
                <a:schemeClr val="tx1"/>
              </a:solidFill>
            </a:endParaRPr>
          </a:p>
          <a:p>
            <a:pPr>
              <a:spcAft>
                <a:spcPts val="0"/>
              </a:spcAft>
              <a:buClr>
                <a:schemeClr val="bg1">
                  <a:lumMod val="50000"/>
                </a:schemeClr>
              </a:buClr>
            </a:pPr>
            <a:r>
              <a:rPr lang="en-US" sz="3000" i="1" dirty="0" smtClean="0">
                <a:solidFill>
                  <a:schemeClr val="tx1"/>
                </a:solidFill>
              </a:rPr>
              <a:t>S</a:t>
            </a:r>
            <a:r>
              <a:rPr lang="en-US" sz="3000" i="1" dirty="0">
                <a:solidFill>
                  <a:schemeClr val="tx1"/>
                </a:solidFill>
              </a:rPr>
              <a:t>. dysentery </a:t>
            </a:r>
            <a:r>
              <a:rPr lang="en-US" sz="3000" dirty="0">
                <a:solidFill>
                  <a:schemeClr val="tx1"/>
                </a:solidFill>
              </a:rPr>
              <a:t>type</a:t>
            </a:r>
            <a:r>
              <a:rPr lang="en-US" sz="3000" i="1" dirty="0">
                <a:solidFill>
                  <a:schemeClr val="tx1"/>
                </a:solidFill>
              </a:rPr>
              <a:t> </a:t>
            </a:r>
            <a:r>
              <a:rPr lang="en-US" sz="3000" dirty="0">
                <a:solidFill>
                  <a:schemeClr val="tx1"/>
                </a:solidFill>
              </a:rPr>
              <a:t>1 is the most </a:t>
            </a:r>
            <a:r>
              <a:rPr lang="en-US" sz="3000" dirty="0" smtClean="0">
                <a:solidFill>
                  <a:schemeClr val="tx1"/>
                </a:solidFill>
              </a:rPr>
              <a:t>sever.</a:t>
            </a:r>
            <a:endParaRPr lang="en-US" sz="3000" dirty="0">
              <a:solidFill>
                <a:schemeClr val="tx1"/>
              </a:solidFill>
            </a:endParaRPr>
          </a:p>
        </p:txBody>
      </p:sp>
    </p:spTree>
    <p:extLst>
      <p:ext uri="{BB962C8B-B14F-4D97-AF65-F5344CB8AC3E}">
        <p14:creationId xmlns:p14="http://schemas.microsoft.com/office/powerpoint/2010/main" val="67716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arn(inVertical)">
                                      <p:cBhvr>
                                        <p:cTn id="7" dur="1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1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arn(inVertical)">
                                      <p:cBhvr>
                                        <p:cTn id="17" dur="1000"/>
                                        <p:tgtEl>
                                          <p:spTgt spid="5">
                                            <p:txEl>
                                              <p:pRg st="1" end="1"/>
                                            </p:txEl>
                                          </p:spTgt>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barn(inVertical)">
                                      <p:cBhvr>
                                        <p:cTn id="20" dur="1000"/>
                                        <p:tgtEl>
                                          <p:spTgt spid="5">
                                            <p:txEl>
                                              <p:pRg st="2" end="2"/>
                                            </p:txEl>
                                          </p:spTgt>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barn(inVertical)">
                                      <p:cBhvr>
                                        <p:cTn id="23" dur="1000"/>
                                        <p:tgtEl>
                                          <p:spTgt spid="5">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barn(inVertical)">
                                      <p:cBhvr>
                                        <p:cTn id="28" dur="1000"/>
                                        <p:tgtEl>
                                          <p:spTgt spid="5">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barn(inVertical)">
                                      <p:cBhvr>
                                        <p:cTn id="33" dur="1000"/>
                                        <p:tgtEl>
                                          <p:spTgt spid="5">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5">
                                            <p:txEl>
                                              <p:pRg st="6" end="6"/>
                                            </p:txEl>
                                          </p:spTgt>
                                        </p:tgtEl>
                                        <p:attrNameLst>
                                          <p:attrName>style.visibility</p:attrName>
                                        </p:attrNameLst>
                                      </p:cBhvr>
                                      <p:to>
                                        <p:strVal val="visible"/>
                                      </p:to>
                                    </p:set>
                                    <p:animEffect transition="in" filter="barn(inVertical)">
                                      <p:cBhvr>
                                        <p:cTn id="38" dur="1000"/>
                                        <p:tgtEl>
                                          <p:spTgt spid="5">
                                            <p:txEl>
                                              <p:pRg st="6" end="6"/>
                                            </p:txEl>
                                          </p:spTgt>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animEffect transition="in" filter="barn(inVertical)">
                                      <p:cBhvr>
                                        <p:cTn id="41" dur="1000"/>
                                        <p:tgtEl>
                                          <p:spTgt spid="5">
                                            <p:txEl>
                                              <p:pRg st="7" end="7"/>
                                            </p:txEl>
                                          </p:spTgt>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5">
                                            <p:txEl>
                                              <p:pRg st="8" end="8"/>
                                            </p:txEl>
                                          </p:spTgt>
                                        </p:tgtEl>
                                        <p:attrNameLst>
                                          <p:attrName>style.visibility</p:attrName>
                                        </p:attrNameLst>
                                      </p:cBhvr>
                                      <p:to>
                                        <p:strVal val="visible"/>
                                      </p:to>
                                    </p:set>
                                    <p:animEffect transition="in" filter="barn(inVertical)">
                                      <p:cBhvr>
                                        <p:cTn id="44" dur="1000"/>
                                        <p:tgtEl>
                                          <p:spTgt spid="5">
                                            <p:txEl>
                                              <p:pRg st="8" end="8"/>
                                            </p:txEl>
                                          </p:spTgt>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Effect transition="in" filter="barn(inVertical)">
                                      <p:cBhvr>
                                        <p:cTn id="47" dur="1000"/>
                                        <p:tgtEl>
                                          <p:spTgt spid="5">
                                            <p:txEl>
                                              <p:pRg st="9" end="9"/>
                                            </p:txEl>
                                          </p:spTgt>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5">
                                            <p:txEl>
                                              <p:pRg st="10" end="10"/>
                                            </p:txEl>
                                          </p:spTgt>
                                        </p:tgtEl>
                                        <p:attrNameLst>
                                          <p:attrName>style.visibility</p:attrName>
                                        </p:attrNameLst>
                                      </p:cBhvr>
                                      <p:to>
                                        <p:strVal val="visible"/>
                                      </p:to>
                                    </p:set>
                                    <p:animEffect transition="in" filter="barn(inVertical)">
                                      <p:cBhvr>
                                        <p:cTn id="50" dur="1000"/>
                                        <p:tgtEl>
                                          <p:spTgt spid="5">
                                            <p:txEl>
                                              <p:pRg st="10" end="1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5">
                                            <p:txEl>
                                              <p:pRg st="11" end="11"/>
                                            </p:txEl>
                                          </p:spTgt>
                                        </p:tgtEl>
                                        <p:attrNameLst>
                                          <p:attrName>style.visibility</p:attrName>
                                        </p:attrNameLst>
                                      </p:cBhvr>
                                      <p:to>
                                        <p:strVal val="visible"/>
                                      </p:to>
                                    </p:set>
                                    <p:animEffect transition="in" filter="barn(inVertical)">
                                      <p:cBhvr>
                                        <p:cTn id="55" dur="10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07504" y="116632"/>
            <a:ext cx="8928992" cy="6741368"/>
          </a:xfrm>
          <a:ln>
            <a:solidFill>
              <a:schemeClr val="accent1"/>
            </a:solidFill>
          </a:ln>
        </p:spPr>
        <p:txBody>
          <a:bodyPr>
            <a:noAutofit/>
          </a:bodyPr>
          <a:lstStyle/>
          <a:p>
            <a:pPr marL="457200" indent="-457200">
              <a:spcAft>
                <a:spcPts val="0"/>
              </a:spcAft>
              <a:buClr>
                <a:srgbClr val="C00000"/>
              </a:buClr>
              <a:buFontTx/>
              <a:buChar char="-"/>
            </a:pPr>
            <a:r>
              <a:rPr lang="en-US" sz="2950" dirty="0" smtClean="0">
                <a:solidFill>
                  <a:srgbClr val="C00000"/>
                </a:solidFill>
              </a:rPr>
              <a:t>Reservoir:</a:t>
            </a:r>
            <a:r>
              <a:rPr lang="en-US" sz="2950" dirty="0" smtClean="0">
                <a:solidFill>
                  <a:srgbClr val="000000"/>
                </a:solidFill>
              </a:rPr>
              <a:t> human colon only (no animal carriers).</a:t>
            </a:r>
          </a:p>
          <a:p>
            <a:pPr marL="457200" lvl="0" indent="-457200">
              <a:spcAft>
                <a:spcPts val="0"/>
              </a:spcAft>
              <a:buClr>
                <a:srgbClr val="C00000"/>
              </a:buClr>
              <a:buFontTx/>
              <a:buChar char="-"/>
            </a:pPr>
            <a:r>
              <a:rPr lang="en-US" sz="2950" dirty="0">
                <a:solidFill>
                  <a:srgbClr val="C00000"/>
                </a:solidFill>
              </a:rPr>
              <a:t>Pathogenic dose: </a:t>
            </a:r>
            <a:r>
              <a:rPr lang="en-US" sz="2950" dirty="0">
                <a:solidFill>
                  <a:srgbClr val="000000"/>
                </a:solidFill>
              </a:rPr>
              <a:t>less than 200 CFU.</a:t>
            </a:r>
          </a:p>
          <a:p>
            <a:pPr marL="457200" indent="-457200">
              <a:spcAft>
                <a:spcPts val="0"/>
              </a:spcAft>
              <a:buClr>
                <a:srgbClr val="C00000"/>
              </a:buClr>
              <a:buFontTx/>
              <a:buChar char="-"/>
            </a:pPr>
            <a:r>
              <a:rPr lang="en-US" sz="2950" dirty="0" smtClean="0">
                <a:solidFill>
                  <a:srgbClr val="C00000"/>
                </a:solidFill>
              </a:rPr>
              <a:t>Transmission</a:t>
            </a:r>
            <a:r>
              <a:rPr lang="en-US" sz="2950" dirty="0">
                <a:solidFill>
                  <a:srgbClr val="C00000"/>
                </a:solidFill>
              </a:rPr>
              <a:t>:</a:t>
            </a:r>
            <a:r>
              <a:rPr lang="en-US" sz="2950" dirty="0">
                <a:solidFill>
                  <a:srgbClr val="000000"/>
                </a:solidFill>
              </a:rPr>
              <a:t> person to </a:t>
            </a:r>
            <a:r>
              <a:rPr lang="en-US" sz="2950" dirty="0" smtClean="0">
                <a:solidFill>
                  <a:srgbClr val="000000"/>
                </a:solidFill>
              </a:rPr>
              <a:t>person fecal-oral.</a:t>
            </a:r>
            <a:endParaRPr lang="en-US" sz="2950" b="1" dirty="0">
              <a:solidFill>
                <a:srgbClr val="000000"/>
              </a:solidFill>
            </a:endParaRPr>
          </a:p>
          <a:p>
            <a:pPr marL="457200" lvl="0" indent="-457200">
              <a:spcAft>
                <a:spcPts val="0"/>
              </a:spcAft>
              <a:buClr>
                <a:srgbClr val="C00000"/>
              </a:buClr>
              <a:buFontTx/>
              <a:buChar char="-"/>
            </a:pPr>
            <a:r>
              <a:rPr lang="en-US" sz="2950" dirty="0" smtClean="0">
                <a:solidFill>
                  <a:srgbClr val="C00000"/>
                </a:solidFill>
              </a:rPr>
              <a:t>Incubation </a:t>
            </a:r>
            <a:r>
              <a:rPr lang="en-US" sz="2950" dirty="0" smtClean="0">
                <a:solidFill>
                  <a:srgbClr val="C00000"/>
                </a:solidFill>
              </a:rPr>
              <a:t>period: </a:t>
            </a:r>
            <a:r>
              <a:rPr lang="en-US" sz="2950" dirty="0" smtClean="0">
                <a:solidFill>
                  <a:srgbClr val="000000"/>
                </a:solidFill>
              </a:rPr>
              <a:t>2-3 days.</a:t>
            </a:r>
            <a:r>
              <a:rPr lang="en-US" sz="2950" dirty="0">
                <a:solidFill>
                  <a:srgbClr val="C00000"/>
                </a:solidFill>
              </a:rPr>
              <a:t> </a:t>
            </a:r>
          </a:p>
          <a:p>
            <a:pPr lvl="0">
              <a:buClr>
                <a:srgbClr val="F9EBF9"/>
              </a:buClr>
            </a:pPr>
            <a:r>
              <a:rPr lang="en-US" sz="2950" u="sng" dirty="0" smtClean="0">
                <a:solidFill>
                  <a:srgbClr val="C00000"/>
                </a:solidFill>
              </a:rPr>
              <a:t>Pathogenesis of </a:t>
            </a:r>
            <a:r>
              <a:rPr lang="en-US" sz="2950" i="1" u="sng" dirty="0" smtClean="0">
                <a:solidFill>
                  <a:srgbClr val="C00000"/>
                </a:solidFill>
              </a:rPr>
              <a:t>Shigella dysenteriae</a:t>
            </a:r>
            <a:r>
              <a:rPr lang="en-US" sz="2950" u="sng" dirty="0" smtClean="0">
                <a:solidFill>
                  <a:srgbClr val="C00000"/>
                </a:solidFill>
              </a:rPr>
              <a:t>:</a:t>
            </a:r>
          </a:p>
          <a:p>
            <a:pPr marL="457200" lvl="0" indent="-457200">
              <a:buClr>
                <a:srgbClr val="E2A3E2">
                  <a:lumMod val="50000"/>
                </a:srgbClr>
              </a:buClr>
              <a:buSzPct val="74000"/>
              <a:buFont typeface="Wingdings" panose="05000000000000000000" pitchFamily="2" charset="2"/>
              <a:buChar char="§"/>
            </a:pPr>
            <a:r>
              <a:rPr lang="en-US" sz="2950" dirty="0" smtClean="0">
                <a:solidFill>
                  <a:srgbClr val="000000"/>
                </a:solidFill>
              </a:rPr>
              <a:t>Shigella resist stomach acidity and pass the small intestine to reach the colon → </a:t>
            </a:r>
            <a:r>
              <a:rPr lang="en-US" sz="2950" b="1" u="sng" dirty="0" smtClean="0">
                <a:solidFill>
                  <a:srgbClr val="000000"/>
                </a:solidFill>
              </a:rPr>
              <a:t>invade</a:t>
            </a:r>
            <a:r>
              <a:rPr lang="en-US" sz="2950" dirty="0" smtClean="0">
                <a:solidFill>
                  <a:srgbClr val="000000"/>
                </a:solidFill>
              </a:rPr>
              <a:t> </a:t>
            </a:r>
            <a:r>
              <a:rPr lang="en-US" sz="2950" dirty="0">
                <a:solidFill>
                  <a:srgbClr val="000000"/>
                </a:solidFill>
              </a:rPr>
              <a:t>M </a:t>
            </a:r>
            <a:r>
              <a:rPr lang="en-US" sz="2950" dirty="0" smtClean="0">
                <a:solidFill>
                  <a:srgbClr val="000000"/>
                </a:solidFill>
              </a:rPr>
              <a:t>cells → engulfed by the microphage where they multiply until they rupture → infect the epithelia and pass from cell to cell by </a:t>
            </a:r>
            <a:r>
              <a:rPr lang="en-US" sz="2950" dirty="0">
                <a:solidFill>
                  <a:schemeClr val="tx1"/>
                </a:solidFill>
              </a:rPr>
              <a:t>actin polymerization </a:t>
            </a:r>
            <a:r>
              <a:rPr lang="en-US" sz="2950" dirty="0" smtClean="0">
                <a:solidFill>
                  <a:srgbClr val="000000"/>
                </a:solidFill>
              </a:rPr>
              <a:t>→ cell death and slough (</a:t>
            </a:r>
            <a:r>
              <a:rPr lang="en-US" sz="2950" b="1" dirty="0" smtClean="0">
                <a:solidFill>
                  <a:srgbClr val="000000"/>
                </a:solidFill>
              </a:rPr>
              <a:t>shallow ulcers→ </a:t>
            </a:r>
            <a:r>
              <a:rPr lang="en-US" sz="2950" dirty="0" smtClean="0">
                <a:solidFill>
                  <a:srgbClr val="000000"/>
                </a:solidFill>
              </a:rPr>
              <a:t>mucus+ blood in the stool).</a:t>
            </a:r>
          </a:p>
          <a:p>
            <a:pPr marL="457200" lvl="0" indent="-457200">
              <a:buClr>
                <a:srgbClr val="E2A3E2">
                  <a:lumMod val="50000"/>
                </a:srgbClr>
              </a:buClr>
              <a:buSzPct val="74000"/>
              <a:buFont typeface="Wingdings" panose="05000000000000000000" pitchFamily="2" charset="2"/>
              <a:buChar char="§"/>
            </a:pPr>
            <a:r>
              <a:rPr lang="en-US" sz="2950" dirty="0" smtClean="0">
                <a:solidFill>
                  <a:srgbClr val="000000"/>
                </a:solidFill>
              </a:rPr>
              <a:t>Dying macrophages release IL-1→ neutrophils attraction (</a:t>
            </a:r>
            <a:r>
              <a:rPr lang="en-US" sz="2950" b="1" dirty="0" smtClean="0">
                <a:solidFill>
                  <a:srgbClr val="000000"/>
                </a:solidFill>
              </a:rPr>
              <a:t>pus in stool</a:t>
            </a:r>
            <a:r>
              <a:rPr lang="en-US" sz="2950" dirty="0" smtClean="0">
                <a:solidFill>
                  <a:srgbClr val="000000"/>
                </a:solidFill>
              </a:rPr>
              <a:t>) and marked inflammation. </a:t>
            </a:r>
          </a:p>
        </p:txBody>
      </p:sp>
    </p:spTree>
    <p:extLst>
      <p:ext uri="{BB962C8B-B14F-4D97-AF65-F5344CB8AC3E}">
        <p14:creationId xmlns:p14="http://schemas.microsoft.com/office/powerpoint/2010/main" val="360076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arn(inVertical)">
                                      <p:cBhvr>
                                        <p:cTn id="7" dur="1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1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arn(inVertical)">
                                      <p:cBhvr>
                                        <p:cTn id="17" dur="10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barn(inVertical)">
                                      <p:cBhvr>
                                        <p:cTn id="22" dur="10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barn(inVertical)">
                                      <p:cBhvr>
                                        <p:cTn id="27" dur="10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barn(inVertical)">
                                      <p:cBhvr>
                                        <p:cTn id="32" dur="10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barn(inVertical)">
                                      <p:cBhvr>
                                        <p:cTn id="37" dur="1000"/>
                                        <p:tgtEl>
                                          <p:spTgt spid="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barn(inVertical)">
                                      <p:cBhvr>
                                        <p:cTn id="42"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07504" y="116632"/>
            <a:ext cx="8856984" cy="6624736"/>
          </a:xfrm>
          <a:ln>
            <a:solidFill>
              <a:schemeClr val="accent1"/>
            </a:solidFill>
          </a:ln>
        </p:spPr>
        <p:txBody>
          <a:bodyPr>
            <a:noAutofit/>
          </a:bodyPr>
          <a:lstStyle/>
          <a:p>
            <a:pPr marL="457200" indent="-457200">
              <a:spcAft>
                <a:spcPts val="0"/>
              </a:spcAft>
              <a:buClr>
                <a:srgbClr val="E2A3E2">
                  <a:lumMod val="50000"/>
                </a:srgbClr>
              </a:buClr>
              <a:buSzPct val="74000"/>
              <a:buFont typeface="Wingdings" panose="05000000000000000000" pitchFamily="2" charset="2"/>
              <a:buChar char="§"/>
            </a:pPr>
            <a:r>
              <a:rPr lang="en-US" sz="2950" dirty="0" smtClean="0">
                <a:solidFill>
                  <a:schemeClr val="tx1"/>
                </a:solidFill>
              </a:rPr>
              <a:t>Shigella produce </a:t>
            </a:r>
            <a:r>
              <a:rPr lang="en-US" sz="2950" dirty="0" smtClean="0">
                <a:solidFill>
                  <a:srgbClr val="E2A3E2">
                    <a:lumMod val="75000"/>
                  </a:srgbClr>
                </a:solidFill>
              </a:rPr>
              <a:t>shiga toxin </a:t>
            </a:r>
            <a:r>
              <a:rPr lang="en-US" sz="2950" dirty="0">
                <a:solidFill>
                  <a:srgbClr val="E2A3E2">
                    <a:lumMod val="75000"/>
                  </a:srgbClr>
                </a:solidFill>
              </a:rPr>
              <a:t>type </a:t>
            </a:r>
            <a:r>
              <a:rPr lang="en-US" sz="2950" dirty="0" smtClean="0">
                <a:solidFill>
                  <a:srgbClr val="E2A3E2">
                    <a:lumMod val="75000"/>
                  </a:srgbClr>
                </a:solidFill>
              </a:rPr>
              <a:t>I</a:t>
            </a:r>
            <a:r>
              <a:rPr lang="en-US" sz="2950" dirty="0">
                <a:solidFill>
                  <a:srgbClr val="000000"/>
                </a:solidFill>
              </a:rPr>
              <a:t> </a:t>
            </a:r>
            <a:r>
              <a:rPr lang="en-US" sz="2950" dirty="0" smtClean="0">
                <a:solidFill>
                  <a:srgbClr val="000000"/>
                </a:solidFill>
              </a:rPr>
              <a:t>which inhibit protein synthesis → epithelial and endothelial death→ more </a:t>
            </a:r>
            <a:r>
              <a:rPr lang="en-US" sz="2950" b="1" dirty="0" smtClean="0">
                <a:solidFill>
                  <a:schemeClr val="tx1"/>
                </a:solidFill>
              </a:rPr>
              <a:t>bleeding ulcers</a:t>
            </a:r>
            <a:r>
              <a:rPr lang="en-US" sz="2950" dirty="0" smtClean="0">
                <a:solidFill>
                  <a:srgbClr val="000000"/>
                </a:solidFill>
              </a:rPr>
              <a:t>.</a:t>
            </a:r>
          </a:p>
          <a:p>
            <a:pPr marL="457200" lvl="0" indent="-457200">
              <a:spcAft>
                <a:spcPts val="0"/>
              </a:spcAft>
              <a:buClr>
                <a:srgbClr val="E2A3E2">
                  <a:lumMod val="50000"/>
                </a:srgbClr>
              </a:buClr>
              <a:buSzPct val="74000"/>
              <a:buFont typeface="Wingdings" panose="05000000000000000000" pitchFamily="2" charset="2"/>
              <a:buChar char="§"/>
            </a:pPr>
            <a:r>
              <a:rPr lang="en-US" sz="2950" dirty="0" smtClean="0">
                <a:solidFill>
                  <a:srgbClr val="000000"/>
                </a:solidFill>
              </a:rPr>
              <a:t>If shiga toxin reach the blood: </a:t>
            </a:r>
            <a:r>
              <a:rPr lang="en-US" sz="2950" dirty="0" smtClean="0">
                <a:solidFill>
                  <a:srgbClr val="C00000"/>
                </a:solidFill>
              </a:rPr>
              <a:t>hemolytic-uremic syndrome:                                                                         </a:t>
            </a:r>
            <a:r>
              <a:rPr lang="en-US" sz="2950" dirty="0" smtClean="0">
                <a:solidFill>
                  <a:schemeClr val="tx1"/>
                </a:solidFill>
              </a:rPr>
              <a:t>about 5–10 days after onset of diarrhea, oliguria, hematuria, kidney failure, thrombocytopenia and destruction of red blood cells. </a:t>
            </a:r>
          </a:p>
          <a:p>
            <a:pPr lvl="0">
              <a:spcAft>
                <a:spcPts val="0"/>
              </a:spcAft>
              <a:buClr>
                <a:srgbClr val="E2A3E2">
                  <a:lumMod val="50000"/>
                </a:srgbClr>
              </a:buClr>
              <a:buSzPct val="74000"/>
            </a:pPr>
            <a:r>
              <a:rPr lang="en-US" sz="2950" b="1" dirty="0" smtClean="0">
                <a:solidFill>
                  <a:srgbClr val="C00000"/>
                </a:solidFill>
              </a:rPr>
              <a:t>Symptoms: </a:t>
            </a:r>
          </a:p>
          <a:p>
            <a:pPr>
              <a:spcAft>
                <a:spcPts val="0"/>
              </a:spcAft>
              <a:buClr>
                <a:srgbClr val="E2A3E2">
                  <a:lumMod val="50000"/>
                </a:srgbClr>
              </a:buClr>
              <a:buSzPct val="74000"/>
            </a:pPr>
            <a:r>
              <a:rPr lang="en-US" sz="2950" dirty="0" smtClean="0">
                <a:solidFill>
                  <a:schemeClr val="tx1"/>
                </a:solidFill>
              </a:rPr>
              <a:t>Fever, </a:t>
            </a:r>
            <a:r>
              <a:rPr lang="en-US" sz="2950" dirty="0">
                <a:solidFill>
                  <a:schemeClr val="tx1"/>
                </a:solidFill>
              </a:rPr>
              <a:t>lower abdominal </a:t>
            </a:r>
            <a:r>
              <a:rPr lang="en-US" sz="2950" dirty="0" smtClean="0">
                <a:solidFill>
                  <a:schemeClr val="tx1"/>
                </a:solidFill>
              </a:rPr>
              <a:t>pain, </a:t>
            </a:r>
            <a:r>
              <a:rPr lang="en-US" sz="2950" dirty="0">
                <a:solidFill>
                  <a:schemeClr val="tx1"/>
                </a:solidFill>
              </a:rPr>
              <a:t>tenesmus, </a:t>
            </a:r>
            <a:r>
              <a:rPr lang="en-US" sz="2950" dirty="0" smtClean="0">
                <a:solidFill>
                  <a:schemeClr val="tx1"/>
                </a:solidFill>
              </a:rPr>
              <a:t>small volume diarrhea bloody </a:t>
            </a:r>
            <a:r>
              <a:rPr lang="en-US" sz="2950" dirty="0">
                <a:solidFill>
                  <a:schemeClr val="tx1"/>
                </a:solidFill>
              </a:rPr>
              <a:t>with mucus. </a:t>
            </a:r>
            <a:r>
              <a:rPr lang="en-US" sz="2950" dirty="0" smtClean="0">
                <a:solidFill>
                  <a:schemeClr val="tx1"/>
                </a:solidFill>
              </a:rPr>
              <a:t>                                       </a:t>
            </a:r>
          </a:p>
          <a:p>
            <a:pPr marL="457200" lvl="0" indent="-457200">
              <a:buClr>
                <a:srgbClr val="E2A3E2">
                  <a:lumMod val="50000"/>
                </a:srgbClr>
              </a:buClr>
              <a:buSzPct val="74000"/>
              <a:buFont typeface="Wingdings" panose="05000000000000000000" pitchFamily="2" charset="2"/>
              <a:buChar char="§"/>
            </a:pPr>
            <a:endParaRPr lang="en-US" sz="2950" dirty="0">
              <a:solidFill>
                <a:schemeClr val="tx1"/>
              </a:solidFill>
            </a:endParaRPr>
          </a:p>
        </p:txBody>
      </p:sp>
    </p:spTree>
    <p:extLst>
      <p:ext uri="{BB962C8B-B14F-4D97-AF65-F5344CB8AC3E}">
        <p14:creationId xmlns:p14="http://schemas.microsoft.com/office/powerpoint/2010/main" val="379545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1000"/>
                                        <p:tgtEl>
                                          <p:spTgt spid="5">
                                            <p:bg/>
                                          </p:spTgt>
                                        </p:tgtEl>
                                      </p:cBhvr>
                                    </p:animEffect>
                                    <p:anim calcmode="lin" valueType="num">
                                      <p:cBhvr>
                                        <p:cTn id="8" dur="1000" fill="hold"/>
                                        <p:tgtEl>
                                          <p:spTgt spid="5">
                                            <p:bg/>
                                          </p:spTgt>
                                        </p:tgtEl>
                                        <p:attrNameLst>
                                          <p:attrName>ppt_x</p:attrName>
                                        </p:attrNameLst>
                                      </p:cBhvr>
                                      <p:tavLst>
                                        <p:tav tm="0">
                                          <p:val>
                                            <p:strVal val="#ppt_x"/>
                                          </p:val>
                                        </p:tav>
                                        <p:tav tm="100000">
                                          <p:val>
                                            <p:strVal val="#ppt_x"/>
                                          </p:val>
                                        </p:tav>
                                      </p:tavLst>
                                    </p:anim>
                                    <p:anim calcmode="lin" valueType="num">
                                      <p:cBhvr>
                                        <p:cTn id="9" dur="1000" fill="hold"/>
                                        <p:tgtEl>
                                          <p:spTgt spid="5">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theme/theme1.xml><?xml version="1.0" encoding="utf-8"?>
<a:theme xmlns:a="http://schemas.openxmlformats.org/drawingml/2006/main" name="Theme1">
  <a:themeElements>
    <a:clrScheme name="Custom 7">
      <a:dk1>
        <a:srgbClr val="E2A3E2"/>
      </a:dk1>
      <a:lt1>
        <a:srgbClr val="000000"/>
      </a:lt1>
      <a:dk2>
        <a:srgbClr val="F9EBF9"/>
      </a:dk2>
      <a:lt2>
        <a:srgbClr val="F9EBF9"/>
      </a:lt2>
      <a:accent1>
        <a:srgbClr val="9900CC"/>
      </a:accent1>
      <a:accent2>
        <a:srgbClr val="800000"/>
      </a:accent2>
      <a:accent3>
        <a:srgbClr val="F9EBF9"/>
      </a:accent3>
      <a:accent4>
        <a:srgbClr val="000000"/>
      </a:accent4>
      <a:accent5>
        <a:srgbClr val="CC3300"/>
      </a:accent5>
      <a:accent6>
        <a:srgbClr val="006600"/>
      </a:accent6>
      <a:hlink>
        <a:srgbClr val="0070C0"/>
      </a:hlink>
      <a:folHlink>
        <a:srgbClr val="BA37BA"/>
      </a:folHlink>
    </a:clrScheme>
    <a:fontScheme name="Custom 2">
      <a:majorFont>
        <a:latin typeface="Times New Roman"/>
        <a:ea typeface=""/>
        <a:cs typeface="Times New Roman"/>
      </a:majorFont>
      <a:minorFont>
        <a:latin typeface="Times New Roman"/>
        <a:ea typeface=""/>
        <a:cs typeface="Times New Roma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1_Theme1">
  <a:themeElements>
    <a:clrScheme name="Custom 7">
      <a:dk1>
        <a:srgbClr val="E2A3E2"/>
      </a:dk1>
      <a:lt1>
        <a:srgbClr val="000000"/>
      </a:lt1>
      <a:dk2>
        <a:srgbClr val="F9EBF9"/>
      </a:dk2>
      <a:lt2>
        <a:srgbClr val="F9EBF9"/>
      </a:lt2>
      <a:accent1>
        <a:srgbClr val="9900CC"/>
      </a:accent1>
      <a:accent2>
        <a:srgbClr val="800000"/>
      </a:accent2>
      <a:accent3>
        <a:srgbClr val="F9EBF9"/>
      </a:accent3>
      <a:accent4>
        <a:srgbClr val="000000"/>
      </a:accent4>
      <a:accent5>
        <a:srgbClr val="CC3300"/>
      </a:accent5>
      <a:accent6>
        <a:srgbClr val="006600"/>
      </a:accent6>
      <a:hlink>
        <a:srgbClr val="0070C0"/>
      </a:hlink>
      <a:folHlink>
        <a:srgbClr val="BA37BA"/>
      </a:folHlink>
    </a:clrScheme>
    <a:fontScheme name="Custom 2">
      <a:majorFont>
        <a:latin typeface="Times New Roman"/>
        <a:ea typeface=""/>
        <a:cs typeface="Times New Roman"/>
      </a:majorFont>
      <a:minorFont>
        <a:latin typeface="Times New Roman"/>
        <a:ea typeface=""/>
        <a:cs typeface="Times New Roma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16139</TotalTime>
  <Words>1704</Words>
  <Application>Microsoft Office PowerPoint</Application>
  <PresentationFormat>On-screen Show (4:3)</PresentationFormat>
  <Paragraphs>163</Paragraphs>
  <Slides>25</Slides>
  <Notes>9</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Theme1</vt:lpstr>
      <vt:lpstr>1_Theme1</vt:lpstr>
      <vt:lpstr>Invasive Enteritis (Local Invasion)</vt:lpstr>
      <vt:lpstr>PowerPoint Presentation</vt:lpstr>
      <vt:lpstr>Establishment of Infections in the Digestive System:</vt:lpstr>
      <vt:lpst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Hemorrhagic Colitis: Enterohemorrhagic E. coli:</vt:lpstr>
      <vt:lpstr>PowerPoint Presentation</vt:lpstr>
      <vt:lpstr>Bloody Watery Diarrhea: Salmonella spp., C. jejuni, Yersinia spp.</vt:lpstr>
      <vt:lpstr>PowerPoint Presentation</vt:lpstr>
      <vt:lpstr>N</vt:lpstr>
      <vt:lpstr>B- Salmonella Enteriditis and Salmonella Typhimurium:</vt:lpstr>
      <vt:lpstr>PowerPoint Presentation</vt:lpstr>
      <vt:lpstr>C- Yersinia enterocolitica &amp; Y. pseudotuberculosis</vt:lpstr>
      <vt:lpstr>Laboratory Diagnosis:</vt:lpstr>
      <vt:lpstr>N</vt:lpstr>
      <vt:lpstr>N</vt:lpstr>
      <vt:lpstr>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Digestive system infections:</dc:title>
  <dc:creator>nimer</dc:creator>
  <cp:lastModifiedBy>Sozan Fadl</cp:lastModifiedBy>
  <cp:revision>164</cp:revision>
  <dcterms:created xsi:type="dcterms:W3CDTF">2013-03-09T21:11:48Z</dcterms:created>
  <dcterms:modified xsi:type="dcterms:W3CDTF">2016-02-22T05:33:15Z</dcterms:modified>
</cp:coreProperties>
</file>